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B94C36D-F4E1-4192-94CD-E740119A5FD0}" type="datetimeFigureOut">
              <a:rPr lang="ar-SA" smtClean="0"/>
              <a:t>25/09/1437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2B4AC4-4552-4D26-9268-5DC8076A14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430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B4AC4-4552-4D26-9268-5DC8076A144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00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0743-0B23-46B8-ADC2-F36A08BA368D}" type="uaqdatetime1">
              <a:rPr lang="ar-SA" smtClean="0"/>
              <a:t>25/09/1437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618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E42E-5839-40D7-8235-6302466E0D61}" type="uaqdatetime1">
              <a:rPr lang="ar-SA" smtClean="0"/>
              <a:t>25/09/1437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311"/>
            <a:ext cx="1154151" cy="1090789"/>
          </a:xfrm>
        </p:spPr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117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F317-31BE-4351-B0E6-4B8FF7E8C31E}" type="uaqdatetime1">
              <a:rPr lang="ar-SA" smtClean="0"/>
              <a:t>25/09/1437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11617"/>
            <a:ext cx="1154151" cy="1090789"/>
          </a:xfrm>
        </p:spPr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926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BAAF-EE73-4957-8E03-7FDF0E9C74CA}" type="uaqdatetime1">
              <a:rPr lang="ar-SA" smtClean="0"/>
              <a:t>25/09/1437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80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16EF-9AF5-4C14-BE7F-13B42973EF8C}" type="uaqdatetime1">
              <a:rPr lang="ar-SA" smtClean="0"/>
              <a:t>25/09/1437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7" y="4709927"/>
            <a:ext cx="1154151" cy="1090789"/>
          </a:xfrm>
        </p:spPr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065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9C-200A-44B4-AF87-F3E5D8F7E025}" type="uaqdatetime1">
              <a:rPr lang="ar-SA" smtClean="0"/>
              <a:t>25/09/1437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878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E72-475D-43EB-BFB9-4F54FF37C355}" type="uaqdatetime1">
              <a:rPr lang="ar-SA" smtClean="0"/>
              <a:t>25/09/1437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030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41C-873D-4465-8887-C731DF977979}" type="uaqdatetime1">
              <a:rPr lang="ar-SA" smtClean="0"/>
              <a:t>25/09/1437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6364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5A22F2B5-5945-4EDD-B832-9EC7BEB1946A}" type="uaqdatetime1">
              <a:rPr lang="ar-SA" smtClean="0"/>
              <a:t>25/09/1437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1" y="5398635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1758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255-A0D7-4C10-B79C-D7C71F008313}" type="uaqdatetime1">
              <a:rPr lang="ar-SA" smtClean="0"/>
              <a:t>25/09/1437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812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6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1DE-09B8-4DD6-A55D-0EA87A7645A7}" type="uaqdatetime1">
              <a:rPr lang="ar-SA" smtClean="0"/>
              <a:t>25/09/1437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2869897"/>
            <a:ext cx="1154151" cy="1090789"/>
          </a:xfrm>
        </p:spPr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040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2E06-53E0-4296-8A88-61BE61F38FA4}" type="uaqdatetime1">
              <a:rPr lang="ar-SA" smtClean="0"/>
              <a:t>25/09/1437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20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B8A5-20BB-4EDE-A5D8-3319B7657DE8}" type="uaqdatetime1">
              <a:rPr lang="ar-SA" smtClean="0"/>
              <a:t>25/09/1437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269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9D3D-CC74-405C-86BC-2F7B1EA0190D}" type="uaqdatetime1">
              <a:rPr lang="ar-SA" smtClean="0"/>
              <a:t>25/09/1437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998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1672-91E4-40D5-AD1B-6C67ED58CAC5}" type="uaqdatetime1">
              <a:rPr lang="ar-SA" smtClean="0"/>
              <a:t>25/09/1437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41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7B43-33C6-4DBA-A2DA-BB9C6F4E4DE7}" type="uaqdatetime1">
              <a:rPr lang="ar-SA" smtClean="0"/>
              <a:t>25/09/1437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788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9D00-1A53-454C-9520-A118520E74D8}" type="uaqdatetime1">
              <a:rPr lang="ar-SA" smtClean="0"/>
              <a:t>25/09/1437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452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314A-26C2-427A-BD7B-7677C847976C}" type="uaqdatetime1">
              <a:rPr lang="ar-SA" smtClean="0"/>
              <a:t>25/09/1437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3679-A26B-4B04-B62D-EF7DECD538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1328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hf hd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713" y="0"/>
            <a:ext cx="9569570" cy="2225615"/>
          </a:xfrm>
        </p:spPr>
        <p:txBody>
          <a:bodyPr>
            <a:noAutofit/>
          </a:bodyPr>
          <a:lstStyle/>
          <a:p>
            <a:pPr algn="ctr" rtl="0"/>
            <a:r>
              <a:rPr lang="en-US" sz="3200" b="1" smtClean="0"/>
              <a:t>19th international symposium on Theses and Dissertations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b="1" smtClean="0"/>
              <a:t>Data and Dissertations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b="1" smtClean="0"/>
              <a:t>11-13 July 2016, Lille, France</a:t>
            </a:r>
            <a:endParaRPr lang="ar-S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4801109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Dr. Jamal </a:t>
            </a:r>
            <a:r>
              <a:rPr lang="en-US" sz="2400" b="1" dirty="0" smtClean="0"/>
              <a:t>Alsalmi</a:t>
            </a:r>
            <a:endParaRPr lang="ar-SA" sz="2400" b="1" dirty="0"/>
          </a:p>
          <a:p>
            <a:pPr algn="ctr"/>
            <a:r>
              <a:rPr lang="en-US" sz="2400" b="1" dirty="0" smtClean="0"/>
              <a:t>Sultan Qaboos University</a:t>
            </a:r>
            <a:endParaRPr lang="ar-SA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79553" y="2631056"/>
            <a:ext cx="81987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Current status of the </a:t>
            </a:r>
            <a:r>
              <a:rPr lang="en-GB" sz="4800" b="1" dirty="0"/>
              <a:t>Oman National Research Repository</a:t>
            </a:r>
            <a:endParaRPr lang="ar-SA" sz="4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213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Metadata policy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Metadata is based on the Dublin Core </a:t>
            </a:r>
            <a:r>
              <a:rPr lang="en-US" sz="2800" b="1" dirty="0" smtClean="0"/>
              <a:t>standard</a:t>
            </a:r>
          </a:p>
          <a:p>
            <a:pPr algn="l" rtl="0"/>
            <a:r>
              <a:rPr lang="en-US" sz="2800" b="1" dirty="0"/>
              <a:t>Metadata can be reused in any other media without prior </a:t>
            </a:r>
            <a:r>
              <a:rPr lang="en-US" sz="2800" b="1" dirty="0" smtClean="0"/>
              <a:t>permission</a:t>
            </a:r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212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Data policy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Any person has the right to access the information and materials stored in the repository, without prior permission for research </a:t>
            </a:r>
            <a:r>
              <a:rPr lang="en-US" sz="2800" b="1" dirty="0" smtClean="0"/>
              <a:t>purposes as </a:t>
            </a:r>
            <a:r>
              <a:rPr lang="en-US" sz="2800" b="1" dirty="0"/>
              <a:t>per intellectual property rights </a:t>
            </a:r>
            <a:r>
              <a:rPr lang="en-US" sz="2800" b="1" dirty="0" smtClean="0"/>
              <a:t>law</a:t>
            </a:r>
          </a:p>
          <a:p>
            <a:pPr algn="l" rtl="0"/>
            <a:r>
              <a:rPr lang="en-US" sz="2800" b="1" dirty="0"/>
              <a:t>The repository is not considered as a publisher or owner of all rights, yet it is as electronic archive of Omani research</a:t>
            </a:r>
            <a:endParaRPr lang="ar-SA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268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Selection and retention policy</a:t>
            </a:r>
            <a:endParaRPr lang="ar-S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 smtClean="0"/>
              <a:t>All </a:t>
            </a:r>
            <a:r>
              <a:rPr lang="en-US" sz="2800" b="1" dirty="0"/>
              <a:t>materials </a:t>
            </a:r>
            <a:r>
              <a:rPr lang="en-US" sz="2800" b="1" dirty="0" smtClean="0"/>
              <a:t>are </a:t>
            </a:r>
            <a:r>
              <a:rPr lang="en-US" sz="2800" b="1" dirty="0"/>
              <a:t>deposited by the concerned digital repository </a:t>
            </a:r>
            <a:r>
              <a:rPr lang="en-US" sz="2800" b="1" dirty="0" smtClean="0"/>
              <a:t>management</a:t>
            </a:r>
            <a:r>
              <a:rPr lang="en-US" sz="2800" b="1" dirty="0"/>
              <a:t> </a:t>
            </a:r>
            <a:r>
              <a:rPr lang="en-US" sz="2800" b="1" dirty="0" smtClean="0"/>
              <a:t>and they</a:t>
            </a:r>
            <a:r>
              <a:rPr lang="en-US" sz="2800" b="1" dirty="0" smtClean="0"/>
              <a:t> </a:t>
            </a:r>
            <a:r>
              <a:rPr lang="en-US" sz="2800" b="1" dirty="0"/>
              <a:t>will remain permanently, except in the following cases:</a:t>
            </a:r>
            <a:endParaRPr lang="en-US" sz="2800" dirty="0"/>
          </a:p>
          <a:p>
            <a:pPr algn="l" rtl="0">
              <a:buFontTx/>
              <a:buChar char="-"/>
            </a:pPr>
            <a:r>
              <a:rPr lang="en-US" sz="2800" b="1" dirty="0" smtClean="0"/>
              <a:t>If </a:t>
            </a:r>
            <a:r>
              <a:rPr lang="en-US" sz="2800" b="1" dirty="0"/>
              <a:t>materials violate intellectual property rights </a:t>
            </a:r>
            <a:r>
              <a:rPr lang="en-US" sz="2800" b="1" dirty="0" smtClean="0"/>
              <a:t>law</a:t>
            </a:r>
          </a:p>
          <a:p>
            <a:pPr algn="l" rtl="0">
              <a:buFontTx/>
              <a:buChar char="-"/>
            </a:pPr>
            <a:r>
              <a:rPr lang="en-US" sz="2800" b="1" dirty="0"/>
              <a:t> </a:t>
            </a:r>
            <a:r>
              <a:rPr lang="en-US" sz="2800" b="1" dirty="0" smtClean="0"/>
              <a:t>These </a:t>
            </a:r>
            <a:r>
              <a:rPr lang="en-US" sz="2800" b="1" dirty="0"/>
              <a:t>materials do not meet the necessary legal </a:t>
            </a:r>
            <a:r>
              <a:rPr lang="en-US" sz="2800" b="1" dirty="0" smtClean="0"/>
              <a:t>requirements</a:t>
            </a:r>
          </a:p>
          <a:p>
            <a:pPr algn="l" rtl="0">
              <a:buFontTx/>
              <a:buChar char="-"/>
            </a:pPr>
            <a:r>
              <a:rPr lang="en-US" sz="2800" b="1" dirty="0"/>
              <a:t> </a:t>
            </a:r>
            <a:r>
              <a:rPr lang="en-US" sz="2800" b="1" dirty="0" smtClean="0"/>
              <a:t>Established </a:t>
            </a:r>
            <a:r>
              <a:rPr lang="en-US" sz="2800" b="1" dirty="0"/>
              <a:t>or created </a:t>
            </a:r>
            <a:r>
              <a:rPr lang="en-US" sz="2800" b="1" dirty="0" smtClean="0"/>
              <a:t>in away </a:t>
            </a:r>
            <a:r>
              <a:rPr lang="en-US" sz="2800" b="1" dirty="0"/>
              <a:t>they cannot be loaded or saved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138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Replacement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The applicant may apply for the replacement of a copy in the following cases:</a:t>
            </a:r>
            <a:endParaRPr lang="en-US" sz="2800" dirty="0"/>
          </a:p>
          <a:p>
            <a:pPr algn="l" rtl="0">
              <a:buFontTx/>
              <a:buChar char="-"/>
            </a:pPr>
            <a:r>
              <a:rPr lang="en-US" sz="2800" b="1" dirty="0" smtClean="0"/>
              <a:t>There </a:t>
            </a:r>
            <a:r>
              <a:rPr lang="en-US" sz="2800" b="1" dirty="0"/>
              <a:t>is an error in the </a:t>
            </a:r>
            <a:r>
              <a:rPr lang="en-US" sz="2800" b="1" dirty="0" smtClean="0"/>
              <a:t>content</a:t>
            </a:r>
          </a:p>
          <a:p>
            <a:pPr algn="l" rtl="0">
              <a:buFontTx/>
              <a:buChar char="-"/>
            </a:pPr>
            <a:r>
              <a:rPr lang="en-US" sz="2800" b="1" dirty="0"/>
              <a:t> </a:t>
            </a:r>
            <a:r>
              <a:rPr lang="en-US" sz="2800" b="1" dirty="0" smtClean="0"/>
              <a:t>Depositor </a:t>
            </a:r>
            <a:r>
              <a:rPr lang="en-US" sz="2800" b="1" dirty="0"/>
              <a:t>version was not published, and thus the depositor wishes to deposit the published </a:t>
            </a:r>
            <a:r>
              <a:rPr lang="en-US" sz="2800" b="1" dirty="0" smtClean="0"/>
              <a:t>version</a:t>
            </a:r>
            <a:endParaRPr lang="en-US" sz="2800" dirty="0"/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167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Withdrawal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The copies are excluded from the digital repository only in case of intellectual property rights </a:t>
            </a:r>
            <a:r>
              <a:rPr lang="en-US" sz="2800" b="1" dirty="0" smtClean="0"/>
              <a:t>violation</a:t>
            </a:r>
          </a:p>
          <a:p>
            <a:pPr algn="l" rtl="0"/>
            <a:r>
              <a:rPr lang="en-US" sz="2800" b="1" dirty="0"/>
              <a:t>Withdrawal in case of third-party ownership rights violation (the </a:t>
            </a:r>
            <a:r>
              <a:rPr lang="en-US" sz="2800" b="1" dirty="0" smtClean="0"/>
              <a:t>publisher)</a:t>
            </a:r>
            <a:endParaRPr lang="en-US" sz="2800" b="1" dirty="0"/>
          </a:p>
          <a:p>
            <a:pPr algn="l" rtl="0"/>
            <a:r>
              <a:rPr lang="en-US" sz="2800" b="1" dirty="0" smtClean="0"/>
              <a:t>Organizers </a:t>
            </a:r>
            <a:r>
              <a:rPr lang="en-US" sz="2800" b="1" dirty="0"/>
              <a:t>of the digital </a:t>
            </a:r>
            <a:r>
              <a:rPr lang="en-US" sz="2800" b="1" dirty="0" smtClean="0"/>
              <a:t>repository </a:t>
            </a:r>
            <a:r>
              <a:rPr lang="en-US" sz="2800" b="1" dirty="0"/>
              <a:t>has the right to keep or delete some materials for technical or </a:t>
            </a:r>
            <a:r>
              <a:rPr lang="en-US" sz="2800" b="1" dirty="0" smtClean="0"/>
              <a:t>administrative </a:t>
            </a:r>
            <a:r>
              <a:rPr lang="en-US" sz="2800" b="1" dirty="0"/>
              <a:t>reasons </a:t>
            </a:r>
            <a:r>
              <a:rPr lang="en-US" sz="2800" b="1" dirty="0" smtClean="0"/>
              <a:t>and </a:t>
            </a:r>
            <a:r>
              <a:rPr lang="en-US" sz="2800" b="1" dirty="0"/>
              <a:t>the depositor  of such material shall be </a:t>
            </a:r>
            <a:r>
              <a:rPr lang="en-US" sz="2800" b="1" dirty="0" smtClean="0"/>
              <a:t>notified</a:t>
            </a:r>
            <a:endParaRPr lang="en-US" sz="2800" b="1" dirty="0" smtClean="0"/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952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Quality control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The deposited material in digital repository represents the Sultanate of Oman and the research community, therefore it must be adhering to quality control of </a:t>
            </a:r>
            <a:r>
              <a:rPr lang="en-US" sz="2800" b="1" dirty="0" smtClean="0"/>
              <a:t>data</a:t>
            </a:r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805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Preservation policy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All materials will be stored in the repository for an indefinite period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946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Compliance and monitoring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Checking the safety of deposited material with names </a:t>
            </a:r>
            <a:r>
              <a:rPr lang="en-US" sz="2800" b="1" dirty="0" smtClean="0"/>
              <a:t>checking</a:t>
            </a:r>
            <a:endParaRPr lang="en-US" sz="2800" b="1" dirty="0"/>
          </a:p>
          <a:p>
            <a:pPr algn="l" rtl="0"/>
            <a:r>
              <a:rPr lang="en-US" sz="2800" b="1" dirty="0" smtClean="0"/>
              <a:t>Organizing  intellectual property </a:t>
            </a:r>
            <a:r>
              <a:rPr lang="en-US" sz="2800" b="1" dirty="0"/>
              <a:t>processes and ensure </a:t>
            </a:r>
            <a:r>
              <a:rPr lang="en-US" sz="2800" b="1" dirty="0" smtClean="0"/>
              <a:t>originality 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8303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Incentives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Institution should make the deposit in the repository </a:t>
            </a:r>
            <a:r>
              <a:rPr lang="en-US" sz="2800" b="1" dirty="0"/>
              <a:t>an element of </a:t>
            </a:r>
            <a:r>
              <a:rPr lang="en-US" sz="2800" b="1" dirty="0" smtClean="0"/>
              <a:t>promotions</a:t>
            </a:r>
          </a:p>
          <a:p>
            <a:pPr algn="l" rtl="0"/>
            <a:r>
              <a:rPr lang="en-US" sz="2800" b="1" dirty="0"/>
              <a:t>Connect the digital repository with awards and the deposit in the </a:t>
            </a:r>
            <a:r>
              <a:rPr lang="en-US" sz="2800" b="1" dirty="0" smtClean="0"/>
              <a:t>repository shall </a:t>
            </a:r>
            <a:r>
              <a:rPr lang="en-US" sz="2800" b="1" dirty="0"/>
              <a:t>be </a:t>
            </a:r>
            <a:r>
              <a:rPr lang="en-US" sz="2800" b="1" dirty="0" smtClean="0"/>
              <a:t>an important </a:t>
            </a:r>
            <a:r>
              <a:rPr lang="en-US" sz="2800" b="1" dirty="0"/>
              <a:t>criterion of being nominated for the </a:t>
            </a:r>
            <a:r>
              <a:rPr lang="en-US" sz="2800" b="1" dirty="0" smtClean="0"/>
              <a:t>award</a:t>
            </a:r>
          </a:p>
          <a:p>
            <a:pPr algn="l" rtl="0"/>
            <a:r>
              <a:rPr lang="en-US" sz="2800" b="1" dirty="0"/>
              <a:t>Material incentives and certificates of appreciation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83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Introduction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The current project </a:t>
            </a:r>
            <a:r>
              <a:rPr lang="en-US" sz="2800" b="1" dirty="0" smtClean="0"/>
              <a:t>aims </a:t>
            </a:r>
            <a:r>
              <a:rPr lang="en-US" sz="2800" b="1" dirty="0"/>
              <a:t>to create an electronic database of research, studies, journal articles, abstracts research,  Omani specialized academic statistics, and innovation materials that were written or compiled in the Sultanate of </a:t>
            </a:r>
            <a:r>
              <a:rPr lang="en-US" sz="2800" b="1" dirty="0" smtClean="0"/>
              <a:t>Oman, and make it available through a single website.</a:t>
            </a:r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403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Mission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Facilitate the access of Omani intellectual </a:t>
            </a:r>
            <a:r>
              <a:rPr lang="en-US" sz="2800" b="1" dirty="0" smtClean="0"/>
              <a:t>production</a:t>
            </a:r>
          </a:p>
          <a:p>
            <a:pPr algn="l" rtl="0"/>
            <a:r>
              <a:rPr lang="en-US" sz="2800" b="1" dirty="0" smtClean="0"/>
              <a:t>Create an </a:t>
            </a:r>
            <a:r>
              <a:rPr lang="en-US" sz="2800" b="1" dirty="0"/>
              <a:t>educational research </a:t>
            </a:r>
            <a:r>
              <a:rPr lang="en-US" sz="2800" b="1" dirty="0" smtClean="0"/>
              <a:t>environment</a:t>
            </a:r>
          </a:p>
          <a:p>
            <a:pPr algn="l" rtl="0"/>
            <a:r>
              <a:rPr lang="en-US" sz="2800" b="1" dirty="0" smtClean="0"/>
              <a:t>Share resources </a:t>
            </a:r>
            <a:r>
              <a:rPr lang="en-US" sz="2800" b="1" dirty="0"/>
              <a:t>between research and non-research institutions in the Sultanate of Oman</a:t>
            </a:r>
            <a:endParaRPr lang="en-US" sz="2800" dirty="0" smtClean="0"/>
          </a:p>
          <a:p>
            <a:pPr algn="l" rtl="0"/>
            <a:r>
              <a:rPr lang="en-US" sz="2800" b="1" dirty="0" smtClean="0"/>
              <a:t>To be a pioneer model both regionally and internationally for the provision and availability of free access sources</a:t>
            </a:r>
            <a:endParaRPr lang="ar-SA" sz="2800" dirty="0" smtClean="0"/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7299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Importance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US" sz="2800" b="1" dirty="0" smtClean="0"/>
              <a:t>.</a:t>
            </a:r>
            <a:endParaRPr lang="en-US" sz="2800" b="1" dirty="0"/>
          </a:p>
          <a:p>
            <a:pPr algn="l" rtl="0"/>
            <a:r>
              <a:rPr lang="en-US" sz="2800" b="1" dirty="0"/>
              <a:t>Raise the quality of research output by classifying and providing research, information and supporting statistics</a:t>
            </a:r>
            <a:endParaRPr lang="en-US" sz="2800" b="1" dirty="0" smtClean="0"/>
          </a:p>
          <a:p>
            <a:pPr algn="l" rtl="0"/>
            <a:r>
              <a:rPr lang="en-US" sz="2800" b="1" dirty="0" smtClean="0"/>
              <a:t>Encourage </a:t>
            </a:r>
            <a:r>
              <a:rPr lang="en-US" sz="2800" b="1" dirty="0"/>
              <a:t>researchers in Oman to share their intellectual production and increase the level of awareness of scientific communication between </a:t>
            </a:r>
            <a:r>
              <a:rPr lang="en-US" sz="2800" b="1" dirty="0" smtClean="0"/>
              <a:t>researchers</a:t>
            </a:r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019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Target groups 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rtl="0"/>
            <a:r>
              <a:rPr lang="en-US" sz="2800" b="1" dirty="0" smtClean="0"/>
              <a:t>.</a:t>
            </a:r>
            <a:endParaRPr lang="en-US" sz="2800" dirty="0"/>
          </a:p>
          <a:p>
            <a:pPr lvl="0" algn="l" rtl="0"/>
            <a:r>
              <a:rPr lang="en-US" sz="2800" b="1" dirty="0"/>
              <a:t> </a:t>
            </a:r>
            <a:r>
              <a:rPr lang="en-US" sz="2800" b="1" dirty="0"/>
              <a:t>Higher education institutions, universities, technical colleges, education and research centers</a:t>
            </a:r>
            <a:endParaRPr lang="en-US" sz="2800" b="1" dirty="0" smtClean="0"/>
          </a:p>
          <a:p>
            <a:pPr lvl="0" algn="l" rtl="0"/>
            <a:r>
              <a:rPr lang="en-US" sz="2800" b="1" dirty="0" smtClean="0"/>
              <a:t>Government institutions</a:t>
            </a:r>
            <a:endParaRPr lang="en-US" sz="2800" dirty="0"/>
          </a:p>
          <a:p>
            <a:pPr lvl="0" algn="l" rtl="0"/>
            <a:r>
              <a:rPr lang="en-US" sz="2800" b="1" dirty="0"/>
              <a:t>Students, learners and researchers on post- graduate levels from inside and outside the </a:t>
            </a:r>
            <a:r>
              <a:rPr lang="en-US" sz="2800" b="1" dirty="0" smtClean="0"/>
              <a:t>Sultanate </a:t>
            </a:r>
            <a:endParaRPr lang="en-US" sz="2800" dirty="0"/>
          </a:p>
          <a:p>
            <a:pPr algn="l" rtl="0"/>
            <a:r>
              <a:rPr lang="en-US" sz="2800" b="1" dirty="0"/>
              <a:t>Specialists and experts in knowledge, technical and information fields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8514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b="1" dirty="0" smtClean="0"/>
              <a:t>Policies: Open Access Policy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Anyone </a:t>
            </a:r>
            <a:r>
              <a:rPr lang="en-US" sz="2800" b="1" dirty="0"/>
              <a:t>who </a:t>
            </a:r>
            <a:r>
              <a:rPr lang="en-US" sz="2800" b="1" dirty="0" smtClean="0"/>
              <a:t>belongs </a:t>
            </a:r>
            <a:r>
              <a:rPr lang="en-US" sz="2800" b="1" dirty="0"/>
              <a:t>to </a:t>
            </a:r>
            <a:r>
              <a:rPr lang="en-US" sz="2800" b="1" dirty="0" smtClean="0"/>
              <a:t>an </a:t>
            </a:r>
            <a:r>
              <a:rPr lang="en-US" sz="2800" b="1" dirty="0"/>
              <a:t>institution should approve to get </a:t>
            </a:r>
            <a:r>
              <a:rPr lang="en-US" sz="2800" b="1" dirty="0" smtClean="0"/>
              <a:t>his/her </a:t>
            </a:r>
            <a:r>
              <a:rPr lang="en-US" sz="2800" b="1" dirty="0"/>
              <a:t>scientific work available to the </a:t>
            </a:r>
            <a:r>
              <a:rPr lang="en-US" sz="2800" b="1" dirty="0" smtClean="0"/>
              <a:t>public</a:t>
            </a:r>
          </a:p>
          <a:p>
            <a:pPr algn="l" rtl="0"/>
            <a:r>
              <a:rPr lang="en-US" sz="2800" b="1" dirty="0"/>
              <a:t>Policy applies to all works in which the person is a major author or </a:t>
            </a:r>
            <a:r>
              <a:rPr lang="en-US" sz="2800" b="1" dirty="0" smtClean="0"/>
              <a:t>co-author </a:t>
            </a:r>
            <a:endParaRPr lang="en-US" sz="2800" b="1" dirty="0" smtClean="0"/>
          </a:p>
          <a:p>
            <a:pPr algn="l" rtl="0"/>
            <a:r>
              <a:rPr lang="en-US" sz="2800" b="1" dirty="0" smtClean="0"/>
              <a:t>No </a:t>
            </a:r>
            <a:r>
              <a:rPr lang="en-US" sz="2800" b="1" dirty="0"/>
              <a:t>deletion amendment shall be applied unless official approval of the digital repository </a:t>
            </a:r>
            <a:r>
              <a:rPr lang="en-US" sz="2800" b="1" dirty="0" smtClean="0"/>
              <a:t>management</a:t>
            </a:r>
          </a:p>
          <a:p>
            <a:pPr algn="l" rtl="0"/>
            <a:r>
              <a:rPr lang="en-US" sz="2800" b="1" dirty="0" smtClean="0"/>
              <a:t>Anyone of the targeted groups should deposit an electronic (soft) copy of their works to the repository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736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Content policy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 smtClean="0"/>
              <a:t>Omani theses and dissertations</a:t>
            </a:r>
            <a:endParaRPr lang="en-US" sz="2800" b="1" dirty="0" smtClean="0"/>
          </a:p>
          <a:p>
            <a:pPr algn="l" rtl="0"/>
            <a:r>
              <a:rPr lang="en-US" sz="2800" b="1" dirty="0" smtClean="0"/>
              <a:t>National </a:t>
            </a:r>
            <a:r>
              <a:rPr lang="en-US" sz="2800" b="1" dirty="0"/>
              <a:t>and institutional surveys </a:t>
            </a:r>
            <a:r>
              <a:rPr lang="en-US" sz="2800" b="1" dirty="0"/>
              <a:t>and </a:t>
            </a:r>
            <a:r>
              <a:rPr lang="en-US" sz="2800" b="1" dirty="0" smtClean="0"/>
              <a:t>researches</a:t>
            </a:r>
            <a:endParaRPr lang="en-US" sz="2800" dirty="0"/>
          </a:p>
          <a:p>
            <a:pPr algn="l" rtl="0"/>
            <a:r>
              <a:rPr lang="en-US" sz="2800" b="1" dirty="0" smtClean="0"/>
              <a:t>Arab </a:t>
            </a:r>
            <a:r>
              <a:rPr lang="en-US" sz="2800" b="1" dirty="0"/>
              <a:t>and Gulf </a:t>
            </a:r>
            <a:r>
              <a:rPr lang="en-US" sz="2800" b="1" dirty="0" smtClean="0"/>
              <a:t>research</a:t>
            </a:r>
            <a:endParaRPr lang="en-US" sz="2800" dirty="0"/>
          </a:p>
          <a:p>
            <a:pPr algn="l" rtl="0"/>
            <a:r>
              <a:rPr lang="en-US" sz="2800" b="1" dirty="0" smtClean="0"/>
              <a:t>Global </a:t>
            </a:r>
            <a:r>
              <a:rPr lang="en-US" sz="2800" b="1" dirty="0"/>
              <a:t>and regional </a:t>
            </a:r>
            <a:r>
              <a:rPr lang="en-US" sz="2800" b="1" dirty="0" smtClean="0"/>
              <a:t>research</a:t>
            </a:r>
          </a:p>
          <a:p>
            <a:pPr algn="l" rtl="0"/>
            <a:r>
              <a:rPr lang="en-US" sz="2800" b="1" dirty="0" smtClean="0"/>
              <a:t>Books </a:t>
            </a:r>
            <a:r>
              <a:rPr lang="en-US" sz="2800" b="1" dirty="0"/>
              <a:t>and research </a:t>
            </a:r>
            <a:r>
              <a:rPr lang="en-US" sz="2800" b="1" dirty="0" smtClean="0"/>
              <a:t>document</a:t>
            </a:r>
            <a:endParaRPr lang="en-US" sz="2800" dirty="0"/>
          </a:p>
          <a:p>
            <a:pPr algn="l" rtl="0"/>
            <a:r>
              <a:rPr lang="en-US" sz="2800" b="1" dirty="0" smtClean="0"/>
              <a:t>School books</a:t>
            </a:r>
            <a:endParaRPr lang="en-US" sz="2800" dirty="0"/>
          </a:p>
          <a:p>
            <a:pPr algn="l" rtl="0"/>
            <a:r>
              <a:rPr lang="en-US" sz="2800" b="1" dirty="0" smtClean="0"/>
              <a:t>Survey statistics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06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 policy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3574"/>
            <a:ext cx="9613861" cy="4400357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/>
              <a:t>G</a:t>
            </a:r>
            <a:r>
              <a:rPr lang="en-US" sz="2800" b="1" dirty="0" smtClean="0"/>
              <a:t>overnment reports</a:t>
            </a:r>
            <a:endParaRPr lang="en-US" sz="2800" dirty="0" smtClean="0"/>
          </a:p>
          <a:p>
            <a:pPr algn="l" rtl="0"/>
            <a:r>
              <a:rPr lang="en-US" sz="2800" b="1" dirty="0" smtClean="0"/>
              <a:t>Technical </a:t>
            </a:r>
            <a:r>
              <a:rPr lang="en-US" sz="2800" b="1" dirty="0" smtClean="0"/>
              <a:t>data for the </a:t>
            </a:r>
            <a:r>
              <a:rPr lang="en-US" sz="2800" b="1" dirty="0" smtClean="0"/>
              <a:t>ministries</a:t>
            </a:r>
            <a:endParaRPr lang="en-US" sz="2800" dirty="0" smtClean="0"/>
          </a:p>
          <a:p>
            <a:pPr algn="l" rtl="0"/>
            <a:r>
              <a:rPr lang="en-US" sz="2800" b="1" dirty="0"/>
              <a:t>A</a:t>
            </a:r>
            <a:r>
              <a:rPr lang="en-US" sz="2800" b="1" dirty="0" smtClean="0"/>
              <a:t>dvisory </a:t>
            </a:r>
            <a:r>
              <a:rPr lang="en-US" sz="2800" b="1" dirty="0" smtClean="0"/>
              <a:t>works </a:t>
            </a:r>
            <a:endParaRPr lang="en-US" sz="2800" dirty="0" smtClean="0"/>
          </a:p>
          <a:p>
            <a:pPr algn="l" rtl="0"/>
            <a:r>
              <a:rPr lang="en-US" sz="2800" b="1" dirty="0" smtClean="0"/>
              <a:t>Omani manuscripts</a:t>
            </a:r>
          </a:p>
          <a:p>
            <a:pPr algn="l" rtl="0"/>
            <a:r>
              <a:rPr lang="en-US" sz="2800" b="1" dirty="0" smtClean="0"/>
              <a:t>Innovations</a:t>
            </a:r>
            <a:r>
              <a:rPr lang="en-US" sz="2800" b="1" dirty="0" smtClean="0"/>
              <a:t>, inventions and Omani research </a:t>
            </a:r>
            <a:r>
              <a:rPr lang="en-US" sz="2800" b="1" dirty="0" smtClean="0"/>
              <a:t>patents</a:t>
            </a:r>
            <a:endParaRPr lang="en-US" sz="2800" dirty="0" smtClean="0"/>
          </a:p>
          <a:p>
            <a:pPr algn="l" rtl="0"/>
            <a:r>
              <a:rPr lang="en-US" sz="2800" b="1" dirty="0" smtClean="0"/>
              <a:t>Journals </a:t>
            </a:r>
            <a:r>
              <a:rPr lang="en-US" sz="2800" b="1" dirty="0" smtClean="0"/>
              <a:t>and research </a:t>
            </a:r>
            <a:r>
              <a:rPr lang="en-US" sz="2800" b="1" dirty="0" smtClean="0"/>
              <a:t>periodicals</a:t>
            </a:r>
            <a:endParaRPr lang="en-US" sz="2800" dirty="0" smtClean="0"/>
          </a:p>
          <a:p>
            <a:pPr algn="l" rtl="0"/>
            <a:r>
              <a:rPr lang="en-US" sz="2800" b="1" dirty="0"/>
              <a:t>C</a:t>
            </a:r>
            <a:r>
              <a:rPr lang="en-US" sz="2800" b="1" dirty="0" smtClean="0"/>
              <a:t>onference proceedings </a:t>
            </a:r>
            <a:r>
              <a:rPr lang="en-US" sz="2800" b="1" dirty="0" smtClean="0"/>
              <a:t>held in the sultanate and </a:t>
            </a:r>
            <a:r>
              <a:rPr lang="en-US" sz="2800" b="1" dirty="0" smtClean="0"/>
              <a:t>conference </a:t>
            </a:r>
            <a:r>
              <a:rPr lang="en-US" sz="2800" b="1" dirty="0" smtClean="0"/>
              <a:t>papers which presented Omanis </a:t>
            </a:r>
            <a:r>
              <a:rPr lang="en-US" sz="2800" b="1" dirty="0" smtClean="0"/>
              <a:t>whether inside or outside the sultanate</a:t>
            </a:r>
            <a:endParaRPr lang="ar-SA" sz="2800" dirty="0" smtClean="0"/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515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Submission policy</a:t>
            </a:r>
            <a:endParaRPr lang="ar-S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9613861" cy="4003542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 smtClean="0"/>
              <a:t>It includes </a:t>
            </a:r>
            <a:r>
              <a:rPr lang="en-US" sz="2800" b="1" dirty="0"/>
              <a:t>the rights of authors, </a:t>
            </a:r>
            <a:r>
              <a:rPr lang="en-US" sz="2800" b="1" dirty="0" smtClean="0"/>
              <a:t>and </a:t>
            </a:r>
            <a:r>
              <a:rPr lang="en-US" sz="2800" b="1" dirty="0"/>
              <a:t>determine the repository </a:t>
            </a:r>
            <a:r>
              <a:rPr lang="en-US" sz="2800" b="1" dirty="0" smtClean="0"/>
              <a:t>responsibilities</a:t>
            </a:r>
          </a:p>
          <a:p>
            <a:pPr algn="l" rtl="0"/>
            <a:r>
              <a:rPr lang="en-US" sz="2800" b="1" dirty="0"/>
              <a:t>The accuracy of the information and ownership is the responsibility of the author</a:t>
            </a:r>
            <a:endParaRPr lang="ar-SA" sz="2800" dirty="0"/>
          </a:p>
          <a:p>
            <a:pPr algn="l" rtl="0"/>
            <a:r>
              <a:rPr lang="en-US" sz="2800" b="1" dirty="0" smtClean="0"/>
              <a:t>In </a:t>
            </a:r>
            <a:r>
              <a:rPr lang="en-US" sz="2800" b="1" dirty="0"/>
              <a:t>cases when work is not owned or copyrighted by the institutions or the author, only the bibliographic data will be submitted (Citation) until the full rights </a:t>
            </a:r>
            <a:r>
              <a:rPr lang="en-US" sz="2800" b="1" dirty="0" smtClean="0"/>
              <a:t>are verified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Alsalmi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3679-A26B-4B04-B62D-EF7DECD53809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489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7">
      <a:dk1>
        <a:srgbClr val="7030A0"/>
      </a:dk1>
      <a:lt1>
        <a:srgbClr val="FFFFFF"/>
      </a:lt1>
      <a:dk2>
        <a:srgbClr val="000000"/>
      </a:dk2>
      <a:lt2>
        <a:srgbClr val="0070C0"/>
      </a:lt2>
      <a:accent1>
        <a:srgbClr val="0070C0"/>
      </a:accent1>
      <a:accent2>
        <a:srgbClr val="FFFFFF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Garamond"/>
        <a:ea typeface=""/>
        <a:cs typeface="Arial"/>
      </a:majorFont>
      <a:minorFont>
        <a:latin typeface="Garamond"/>
        <a:ea typeface=""/>
        <a:cs typeface="Times New Roma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289</TotalTime>
  <Words>761</Words>
  <Application>Microsoft Office PowerPoint</Application>
  <PresentationFormat>Widescreen</PresentationFormat>
  <Paragraphs>113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Garamond</vt:lpstr>
      <vt:lpstr>Times New Roman</vt:lpstr>
      <vt:lpstr>Berlin</vt:lpstr>
      <vt:lpstr>19th international symposium on Theses and Dissertations Data and Dissertations 11-13 July 2016, Lille, France</vt:lpstr>
      <vt:lpstr>Introduction </vt:lpstr>
      <vt:lpstr>Mission </vt:lpstr>
      <vt:lpstr>Importance </vt:lpstr>
      <vt:lpstr>Target groups </vt:lpstr>
      <vt:lpstr>Policies: Open Access Policy</vt:lpstr>
      <vt:lpstr>Content policy</vt:lpstr>
      <vt:lpstr>Content policy</vt:lpstr>
      <vt:lpstr>Submission policy</vt:lpstr>
      <vt:lpstr>Metadata policy</vt:lpstr>
      <vt:lpstr>Data policy</vt:lpstr>
      <vt:lpstr>Selection and retention policy</vt:lpstr>
      <vt:lpstr>Replacement </vt:lpstr>
      <vt:lpstr>Withdrawal </vt:lpstr>
      <vt:lpstr>Quality control </vt:lpstr>
      <vt:lpstr>Preservation policy </vt:lpstr>
      <vt:lpstr>Compliance and monitoring </vt:lpstr>
      <vt:lpstr>Incentives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19th international symposium on Theses and Dissertations Data and Dissertations 11-13 July 2016, Lille, France   Current status of the Oman National Research Repository </dc:title>
  <dc:creator>jamal</dc:creator>
  <cp:lastModifiedBy>jamal</cp:lastModifiedBy>
  <cp:revision>17</cp:revision>
  <dcterms:created xsi:type="dcterms:W3CDTF">2016-06-29T07:04:28Z</dcterms:created>
  <dcterms:modified xsi:type="dcterms:W3CDTF">2016-06-30T06:30:35Z</dcterms:modified>
</cp:coreProperties>
</file>