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56" r:id="rId2"/>
    <p:sldId id="257" r:id="rId3"/>
    <p:sldId id="258" r:id="rId4"/>
    <p:sldId id="259" r:id="rId5"/>
    <p:sldId id="260" r:id="rId6"/>
    <p:sldId id="261" r:id="rId7"/>
    <p:sldId id="288" r:id="rId8"/>
    <p:sldId id="263" r:id="rId9"/>
    <p:sldId id="264" r:id="rId10"/>
    <p:sldId id="273" r:id="rId11"/>
    <p:sldId id="265" r:id="rId12"/>
    <p:sldId id="278" r:id="rId13"/>
    <p:sldId id="268" r:id="rId14"/>
    <p:sldId id="284" r:id="rId15"/>
    <p:sldId id="285" r:id="rId16"/>
    <p:sldId id="286" r:id="rId17"/>
    <p:sldId id="283"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58" autoAdjust="0"/>
  </p:normalViewPr>
  <p:slideViewPr>
    <p:cSldViewPr snapToGrid="0">
      <p:cViewPr varScale="1">
        <p:scale>
          <a:sx n="57" d="100"/>
          <a:sy n="57" d="100"/>
        </p:scale>
        <p:origin x="10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9E73-B609-45A2-AC0A-4068ECE58831}" type="datetimeFigureOut">
              <a:rPr lang="zh-TW" altLang="en-US" smtClean="0"/>
              <a:t>2016/7/4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1871D-2620-44DF-AF75-7FDDCA65F42E}" type="slidenum">
              <a:rPr lang="zh-TW" altLang="en-US" smtClean="0"/>
              <a:t>‹#›</a:t>
            </a:fld>
            <a:endParaRPr lang="zh-TW" altLang="en-US"/>
          </a:p>
        </p:txBody>
      </p:sp>
    </p:spTree>
    <p:extLst>
      <p:ext uri="{BB962C8B-B14F-4D97-AF65-F5344CB8AC3E}">
        <p14:creationId xmlns:p14="http://schemas.microsoft.com/office/powerpoint/2010/main" val="273177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F41871D-2620-44DF-AF75-7FDDCA65F42E}" type="slidenum">
              <a:rPr lang="zh-TW" altLang="en-US" smtClean="0"/>
              <a:t>1</a:t>
            </a:fld>
            <a:endParaRPr lang="zh-TW" altLang="en-US"/>
          </a:p>
        </p:txBody>
      </p:sp>
    </p:spTree>
    <p:extLst>
      <p:ext uri="{BB962C8B-B14F-4D97-AF65-F5344CB8AC3E}">
        <p14:creationId xmlns:p14="http://schemas.microsoft.com/office/powerpoint/2010/main" val="58162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immediacy index measures the speed by which articles make an impact on readers</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B3BB728-37B8-484C-AD92-A524AF5EC456}" type="slidenum">
              <a:rPr lang="zh-TW" altLang="en-US" smtClean="0"/>
              <a:pPr/>
              <a:t>7</a:t>
            </a:fld>
            <a:endParaRPr lang="zh-TW" altLang="en-US"/>
          </a:p>
        </p:txBody>
      </p:sp>
    </p:spTree>
    <p:extLst>
      <p:ext uri="{BB962C8B-B14F-4D97-AF65-F5344CB8AC3E}">
        <p14:creationId xmlns:p14="http://schemas.microsoft.com/office/powerpoint/2010/main" val="329595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9185E8E-96CE-4D7B-BBD1-09CF067B355E}" type="datetime1">
              <a:rPr lang="zh-TW" altLang="en-US" smtClean="0"/>
              <a:t>2016/7/4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7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68E25AC-7550-46EB-9DE9-6B81BC4C1894}" type="datetime1">
              <a:rPr lang="zh-TW" altLang="en-US" smtClean="0"/>
              <a:t>2016/7/4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394197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BACEDC5-7544-4B85-A12C-A35E8FB385C1}" type="datetime1">
              <a:rPr lang="zh-TW" altLang="en-US" smtClean="0"/>
              <a:t>2016/7/4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9403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42169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A06673-DC1C-422F-AECE-9A80CA5B50AC}" type="datetime1">
              <a:rPr lang="zh-TW" altLang="en-US" smtClean="0"/>
              <a:t>2016/7/4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5695366-89D2-4F83-B940-6D2248F2507D}"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5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A90199-4C46-4212-838D-E507C5FFF3D0}" type="datetime1">
              <a:rPr lang="zh-TW" altLang="en-US" smtClean="0"/>
              <a:t>2016/7/4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80159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E941924-899B-439B-9614-63258DBA6ED9}" type="datetime1">
              <a:rPr lang="zh-TW" altLang="en-US" smtClean="0"/>
              <a:t>2016/7/4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9778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DDCB0DD3-56E2-4781-A436-727C8E3ECF19}" type="datetime1">
              <a:rPr lang="zh-TW" altLang="en-US" smtClean="0"/>
              <a:t>2016/7/4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414058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C1760A-13CA-4CB7-AE58-6DA88BE34DB2}" type="datetime1">
              <a:rPr lang="zh-TW" altLang="en-US" smtClean="0"/>
              <a:t>2016/7/4</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3482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7F7013C-2E4B-449B-B4E3-9F3531B0EFF6}" type="datetime1">
              <a:rPr lang="zh-TW" altLang="en-US" smtClean="0"/>
              <a:t>2016/7/4</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37643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E119782-F71B-4CE4-A546-EBBC523CAE80}" type="datetime1">
              <a:rPr lang="zh-TW" altLang="en-US" smtClean="0"/>
              <a:t>2016/7/4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5695366-89D2-4F83-B940-6D2248F2507D}" type="slidenum">
              <a:rPr lang="zh-TW" altLang="en-US" smtClean="0"/>
              <a:t>‹#›</a:t>
            </a:fld>
            <a:endParaRPr lang="zh-TW" altLang="en-US"/>
          </a:p>
        </p:txBody>
      </p:sp>
    </p:spTree>
    <p:extLst>
      <p:ext uri="{BB962C8B-B14F-4D97-AF65-F5344CB8AC3E}">
        <p14:creationId xmlns:p14="http://schemas.microsoft.com/office/powerpoint/2010/main" val="288438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8B1691-2CAE-44FA-838F-1D8D9BD87899}" type="datetime1">
              <a:rPr lang="zh-TW" altLang="en-US" smtClean="0"/>
              <a:t>2016/7/4</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695366-89D2-4F83-B940-6D2248F2507D}"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02875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dltd.ncl.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dltd.ncl.edu.t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The </a:t>
            </a:r>
            <a:r>
              <a:rPr lang="en-US" altLang="zh-TW" dirty="0" smtClean="0"/>
              <a:t>Citation Life Cycle </a:t>
            </a:r>
            <a:r>
              <a:rPr lang="en-US" altLang="zh-TW" dirty="0"/>
              <a:t>of ETDs in Taiwan</a:t>
            </a:r>
            <a:endParaRPr lang="zh-TW" altLang="en-US" dirty="0"/>
          </a:p>
        </p:txBody>
      </p:sp>
      <p:sp>
        <p:nvSpPr>
          <p:cNvPr id="3" name="副標題 2"/>
          <p:cNvSpPr>
            <a:spLocks noGrp="1"/>
          </p:cNvSpPr>
          <p:nvPr>
            <p:ph type="subTitle" idx="1"/>
          </p:nvPr>
        </p:nvSpPr>
        <p:spPr/>
        <p:txBody>
          <a:bodyPr>
            <a:normAutofit fontScale="85000" lnSpcReduction="20000"/>
          </a:bodyPr>
          <a:lstStyle/>
          <a:p>
            <a:r>
              <a:rPr lang="en-US" altLang="zh-TW" dirty="0"/>
              <a:t>Yi </a:t>
            </a:r>
            <a:r>
              <a:rPr lang="en-US" altLang="zh-TW" dirty="0" err="1"/>
              <a:t>Shuan</a:t>
            </a:r>
            <a:r>
              <a:rPr lang="en-US" altLang="zh-TW" dirty="0"/>
              <a:t> Huang   PhD student, National Taiwan University</a:t>
            </a:r>
            <a:endParaRPr lang="zh-TW" altLang="zh-TW" dirty="0"/>
          </a:p>
          <a:p>
            <a:r>
              <a:rPr lang="en-US" altLang="zh-TW" dirty="0"/>
              <a:t>Lee Chen </a:t>
            </a:r>
            <a:r>
              <a:rPr lang="en-US" altLang="zh-TW" dirty="0" err="1"/>
              <a:t>Chen</a:t>
            </a:r>
            <a:r>
              <a:rPr lang="en-US" altLang="zh-TW" dirty="0"/>
              <a:t>   Associate professor, National </a:t>
            </a:r>
            <a:r>
              <a:rPr lang="en-US" altLang="zh-TW" dirty="0" err="1"/>
              <a:t>Ilan</a:t>
            </a:r>
            <a:r>
              <a:rPr lang="en-US" altLang="zh-TW" dirty="0"/>
              <a:t> University</a:t>
            </a:r>
            <a:endParaRPr lang="zh-TW" altLang="zh-TW" dirty="0"/>
          </a:p>
          <a:p>
            <a:r>
              <a:rPr lang="en-US" altLang="zh-TW" dirty="0" err="1"/>
              <a:t>Bao-Tzuoh</a:t>
            </a:r>
            <a:r>
              <a:rPr lang="en-US" altLang="zh-TW" dirty="0"/>
              <a:t> Huang   Professor, National </a:t>
            </a:r>
            <a:r>
              <a:rPr lang="en-US" altLang="zh-TW" dirty="0" err="1"/>
              <a:t>Ilan</a:t>
            </a:r>
            <a:r>
              <a:rPr lang="en-US" altLang="zh-TW" dirty="0"/>
              <a:t> </a:t>
            </a:r>
            <a:r>
              <a:rPr lang="en-US" altLang="zh-TW" dirty="0" smtClean="0"/>
              <a:t>University</a:t>
            </a:r>
            <a:endParaRPr lang="zh-TW" altLang="en-US" dirty="0"/>
          </a:p>
        </p:txBody>
      </p:sp>
      <p:sp>
        <p:nvSpPr>
          <p:cNvPr id="4" name="日期版面配置區 3"/>
          <p:cNvSpPr>
            <a:spLocks noGrp="1"/>
          </p:cNvSpPr>
          <p:nvPr>
            <p:ph type="dt" sz="half" idx="10"/>
          </p:nvPr>
        </p:nvSpPr>
        <p:spPr/>
        <p:txBody>
          <a:bodyPr/>
          <a:lstStyle/>
          <a:p>
            <a:fld id="{1E33E440-308E-4ACC-ABDF-0F810946E2F9}"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a:t>
            </a:fld>
            <a:endParaRPr lang="zh-TW" altLang="en-US"/>
          </a:p>
        </p:txBody>
      </p:sp>
    </p:spTree>
    <p:extLst>
      <p:ext uri="{BB962C8B-B14F-4D97-AF65-F5344CB8AC3E}">
        <p14:creationId xmlns:p14="http://schemas.microsoft.com/office/powerpoint/2010/main" val="1381522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Research Findings</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10</a:t>
            </a:fld>
            <a:endParaRPr lang="zh-TW" altLang="en-US"/>
          </a:p>
        </p:txBody>
      </p:sp>
    </p:spTree>
    <p:extLst>
      <p:ext uri="{BB962C8B-B14F-4D97-AF65-F5344CB8AC3E}">
        <p14:creationId xmlns:p14="http://schemas.microsoft.com/office/powerpoint/2010/main" val="168898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3D0C030-4143-4568-954F-105430E485BE}"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11</a:t>
            </a:fld>
            <a:endParaRPr lang="zh-TW" altLang="en-US"/>
          </a:p>
        </p:txBody>
      </p:sp>
      <p:sp>
        <p:nvSpPr>
          <p:cNvPr id="2" name="標題 1"/>
          <p:cNvSpPr>
            <a:spLocks noGrp="1"/>
          </p:cNvSpPr>
          <p:nvPr>
            <p:ph type="title" idx="4294967295"/>
          </p:nvPr>
        </p:nvSpPr>
        <p:spPr>
          <a:xfrm>
            <a:off x="0" y="141288"/>
            <a:ext cx="11264900" cy="1038225"/>
          </a:xfrm>
        </p:spPr>
        <p:txBody>
          <a:bodyPr/>
          <a:lstStyle/>
          <a:p>
            <a:r>
              <a:rPr lang="en-US" altLang="zh-TW" dirty="0" smtClean="0"/>
              <a:t>The recent development </a:t>
            </a:r>
            <a:r>
              <a:rPr lang="en-US" altLang="zh-TW" dirty="0"/>
              <a:t>of OA ETDs </a:t>
            </a:r>
            <a:r>
              <a:rPr lang="en-US" altLang="zh-TW" dirty="0" smtClean="0"/>
              <a:t>in Taiwan</a:t>
            </a:r>
            <a:endParaRPr lang="zh-TW" altLang="en-US" dirty="0"/>
          </a:p>
        </p:txBody>
      </p:sp>
      <p:graphicFrame>
        <p:nvGraphicFramePr>
          <p:cNvPr id="6" name="內容版面配置區 5"/>
          <p:cNvGraphicFramePr>
            <a:graphicFrameLocks noGrp="1"/>
          </p:cNvGraphicFramePr>
          <p:nvPr>
            <p:ph idx="4294967295"/>
            <p:extLst>
              <p:ext uri="{D42A27DB-BD31-4B8C-83A1-F6EECF244321}">
                <p14:modId xmlns:p14="http://schemas.microsoft.com/office/powerpoint/2010/main" val="3333161185"/>
              </p:ext>
            </p:extLst>
          </p:nvPr>
        </p:nvGraphicFramePr>
        <p:xfrm>
          <a:off x="410817" y="1334122"/>
          <a:ext cx="5684650" cy="3048000"/>
        </p:xfrm>
        <a:graphic>
          <a:graphicData uri="http://schemas.openxmlformats.org/drawingml/2006/table">
            <a:tbl>
              <a:tblPr firstRow="1" firstCol="1" bandRow="1">
                <a:tableStyleId>{5C22544A-7EE6-4342-B048-85BDC9FD1C3A}</a:tableStyleId>
              </a:tblPr>
              <a:tblGrid>
                <a:gridCol w="1815015"/>
                <a:gridCol w="1351722"/>
                <a:gridCol w="1007165"/>
                <a:gridCol w="1510748"/>
              </a:tblGrid>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Published year</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OA ETDs</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ETDs</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OA rate (%)</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2008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latin typeface="Times New Roman" pitchFamily="18" charset="0"/>
                          <a:ea typeface="標楷體" pitchFamily="65" charset="-120"/>
                          <a:cs typeface="Times New Roman" pitchFamily="18" charset="0"/>
                        </a:rPr>
                        <a:t>25,455</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61,232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41.57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2009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23,680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63,118</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37.52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2010</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27,101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62,784</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43.17</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31,667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63,539</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49.84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99214">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2012</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33,683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63,186</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53.31</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a:effectLst/>
                          <a:latin typeface="Times New Roman" panose="02020603050405020304" pitchFamily="18" charset="0"/>
                          <a:cs typeface="Times New Roman" panose="02020603050405020304" pitchFamily="18" charset="0"/>
                        </a:rPr>
                        <a:t>2013</a:t>
                      </a:r>
                      <a:endParaRPr lang="zh-TW" sz="2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34,521</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60,534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57.03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2014</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34,270</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59,259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57.83</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r>
                        <a:rPr lang="en-US" altLang="zh-TW" sz="1400" kern="100" dirty="0" smtClean="0">
                          <a:effectLst/>
                          <a:latin typeface="Times New Roman" panose="02020603050405020304" pitchFamily="18" charset="0"/>
                          <a:cs typeface="Times New Roman" panose="02020603050405020304" pitchFamily="18" charset="0"/>
                        </a:rPr>
                        <a:t>(not complete)</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4,788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7,532</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63.57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57859">
                <a:tc>
                  <a:txBody>
                    <a:bodyPr/>
                    <a:lstStyle/>
                    <a:p>
                      <a:pPr>
                        <a:spcAft>
                          <a:spcPts val="0"/>
                        </a:spcAft>
                      </a:pPr>
                      <a:r>
                        <a:rPr lang="en-US" sz="2000" kern="100" dirty="0">
                          <a:effectLst/>
                          <a:latin typeface="Times New Roman" panose="02020603050405020304" pitchFamily="18" charset="0"/>
                          <a:cs typeface="Times New Roman" panose="02020603050405020304" pitchFamily="18" charset="0"/>
                        </a:rPr>
                        <a:t>total</a:t>
                      </a:r>
                      <a:r>
                        <a:rPr lang="en-US" sz="1400" kern="100" dirty="0">
                          <a:effectLst/>
                          <a:latin typeface="Times New Roman" panose="02020603050405020304" pitchFamily="18" charset="0"/>
                          <a:cs typeface="Times New Roman" panose="02020603050405020304" pitchFamily="18" charset="0"/>
                        </a:rPr>
                        <a:t>(1956 till now)</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364,718</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000" kern="100" dirty="0" smtClean="0">
                          <a:effectLst/>
                          <a:latin typeface="Times New Roman" panose="02020603050405020304" pitchFamily="18" charset="0"/>
                          <a:ea typeface="+mn-ea"/>
                          <a:cs typeface="Times New Roman" panose="02020603050405020304" pitchFamily="18" charset="0"/>
                        </a:rPr>
                        <a:t>953,089</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000" kern="100" dirty="0" smtClean="0">
                          <a:effectLst/>
                          <a:latin typeface="Times New Roman" panose="02020603050405020304" pitchFamily="18" charset="0"/>
                          <a:cs typeface="Times New Roman" panose="02020603050405020304" pitchFamily="18" charset="0"/>
                        </a:rPr>
                        <a:t>38.27</a:t>
                      </a:r>
                      <a:endParaRPr 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bl>
          </a:graphicData>
        </a:graphic>
      </p:graphicFrame>
      <p:pic>
        <p:nvPicPr>
          <p:cNvPr id="7" name="圖片 6"/>
          <p:cNvPicPr>
            <a:picLocks noChangeAspect="1"/>
          </p:cNvPicPr>
          <p:nvPr/>
        </p:nvPicPr>
        <p:blipFill>
          <a:blip r:embed="rId2"/>
          <a:stretch>
            <a:fillRect/>
          </a:stretch>
        </p:blipFill>
        <p:spPr>
          <a:xfrm>
            <a:off x="520434" y="4571347"/>
            <a:ext cx="4859949" cy="2174010"/>
          </a:xfrm>
          <a:prstGeom prst="rect">
            <a:avLst/>
          </a:prstGeom>
        </p:spPr>
      </p:pic>
      <p:sp>
        <p:nvSpPr>
          <p:cNvPr id="3" name="文字方塊 2"/>
          <p:cNvSpPr txBox="1"/>
          <p:nvPr/>
        </p:nvSpPr>
        <p:spPr>
          <a:xfrm>
            <a:off x="6533321" y="1524001"/>
            <a:ext cx="5049079" cy="954107"/>
          </a:xfrm>
          <a:prstGeom prst="rect">
            <a:avLst/>
          </a:prstGeom>
          <a:noFill/>
          <a:ln>
            <a:solidFill>
              <a:srgbClr val="00B0F0"/>
            </a:solidFill>
          </a:ln>
        </p:spPr>
        <p:txBody>
          <a:bodyPr wrap="square" rtlCol="0">
            <a:spAutoFit/>
          </a:bodyPr>
          <a:lstStyle/>
          <a:p>
            <a:r>
              <a:rPr lang="en-US" altLang="zh-TW" sz="2800" dirty="0" smtClean="0"/>
              <a:t>Since the 2011, the OA rate in Taiwan has been above 50%.</a:t>
            </a:r>
            <a:endParaRPr lang="zh-TW" altLang="en-US" sz="2800" dirty="0"/>
          </a:p>
        </p:txBody>
      </p:sp>
      <p:sp>
        <p:nvSpPr>
          <p:cNvPr id="8" name="矩形 7"/>
          <p:cNvSpPr/>
          <p:nvPr/>
        </p:nvSpPr>
        <p:spPr>
          <a:xfrm>
            <a:off x="344554" y="2544417"/>
            <a:ext cx="5459896" cy="609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533320" y="2849217"/>
            <a:ext cx="5049080" cy="3108543"/>
          </a:xfrm>
          <a:prstGeom prst="rect">
            <a:avLst/>
          </a:prstGeom>
          <a:noFill/>
          <a:ln>
            <a:solidFill>
              <a:srgbClr val="FF0000"/>
            </a:solidFill>
          </a:ln>
        </p:spPr>
        <p:txBody>
          <a:bodyPr wrap="square" rtlCol="0">
            <a:spAutoFit/>
          </a:bodyPr>
          <a:lstStyle/>
          <a:p>
            <a:r>
              <a:rPr lang="en-US" altLang="zh-TW" sz="2800" dirty="0" smtClean="0"/>
              <a:t>Over the whole observation period, from 1956 till now, the OA rate has been approximately 38% in average. The OA rate has exceptionally reached 60% after the 2014, thanks to a robust digital and knowledge platform.</a:t>
            </a:r>
            <a:endParaRPr lang="zh-TW" altLang="en-US" sz="2800" dirty="0"/>
          </a:p>
        </p:txBody>
      </p:sp>
      <p:sp>
        <p:nvSpPr>
          <p:cNvPr id="10" name="矩形 9"/>
          <p:cNvSpPr/>
          <p:nvPr/>
        </p:nvSpPr>
        <p:spPr>
          <a:xfrm>
            <a:off x="344554" y="3796747"/>
            <a:ext cx="5459896"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a:stCxn id="8" idx="3"/>
            <a:endCxn id="3" idx="1"/>
          </p:cNvCxnSpPr>
          <p:nvPr/>
        </p:nvCxnSpPr>
        <p:spPr>
          <a:xfrm flipV="1">
            <a:off x="5804450" y="2001055"/>
            <a:ext cx="728871" cy="84816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a:stCxn id="10" idx="3"/>
            <a:endCxn id="9" idx="1"/>
          </p:cNvCxnSpPr>
          <p:nvPr/>
        </p:nvCxnSpPr>
        <p:spPr>
          <a:xfrm>
            <a:off x="5804450" y="4101547"/>
            <a:ext cx="728870" cy="3019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83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The citation count of Medical and Computer Science: Low-count case</a:t>
            </a: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12</a:t>
            </a:fld>
            <a:endParaRPr lang="zh-TW" altLang="en-US"/>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570854985"/>
              </p:ext>
            </p:extLst>
          </p:nvPr>
        </p:nvGraphicFramePr>
        <p:xfrm>
          <a:off x="320585" y="2030066"/>
          <a:ext cx="4039380" cy="1706880"/>
        </p:xfrm>
        <a:graphic>
          <a:graphicData uri="http://schemas.openxmlformats.org/drawingml/2006/table">
            <a:tbl>
              <a:tblPr firstRow="1" firstCol="1" bandRow="1">
                <a:tableStyleId>{5C22544A-7EE6-4342-B048-85BDC9FD1C3A}</a:tableStyleId>
              </a:tblPr>
              <a:tblGrid>
                <a:gridCol w="1505456"/>
                <a:gridCol w="1121900"/>
                <a:gridCol w="1412024"/>
              </a:tblGrid>
              <a:tr h="24151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41510">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bl>
          </a:graphicData>
        </a:graphic>
      </p:graphicFrame>
      <p:sp>
        <p:nvSpPr>
          <p:cNvPr id="7" name="矩形 6"/>
          <p:cNvSpPr/>
          <p:nvPr/>
        </p:nvSpPr>
        <p:spPr>
          <a:xfrm>
            <a:off x="320585" y="1737360"/>
            <a:ext cx="2980624" cy="369332"/>
          </a:xfrm>
          <a:prstGeom prst="rect">
            <a:avLst/>
          </a:prstGeom>
        </p:spPr>
        <p:txBody>
          <a:bodyPr wrap="none">
            <a:spAutoFit/>
          </a:bodyPr>
          <a:lstStyle/>
          <a:p>
            <a:r>
              <a:rPr lang="en-US" altLang="zh-TW" dirty="0"/>
              <a:t>The citation count of Medical </a:t>
            </a:r>
            <a:endParaRPr lang="zh-TW" altLang="en-US" dirty="0"/>
          </a:p>
        </p:txBody>
      </p:sp>
      <p:graphicFrame>
        <p:nvGraphicFramePr>
          <p:cNvPr id="8" name="內容版面配置區 5"/>
          <p:cNvGraphicFramePr>
            <a:graphicFrameLocks/>
          </p:cNvGraphicFramePr>
          <p:nvPr>
            <p:extLst>
              <p:ext uri="{D42A27DB-BD31-4B8C-83A1-F6EECF244321}">
                <p14:modId xmlns:p14="http://schemas.microsoft.com/office/powerpoint/2010/main" val="828095094"/>
              </p:ext>
            </p:extLst>
          </p:nvPr>
        </p:nvGraphicFramePr>
        <p:xfrm>
          <a:off x="320585" y="4243012"/>
          <a:ext cx="4065885" cy="1953528"/>
        </p:xfrm>
        <a:graphic>
          <a:graphicData uri="http://schemas.openxmlformats.org/drawingml/2006/table">
            <a:tbl>
              <a:tblPr firstRow="1" firstCol="1" bandRow="1">
                <a:tableStyleId>{5C22544A-7EE6-4342-B048-85BDC9FD1C3A}</a:tableStyleId>
              </a:tblPr>
              <a:tblGrid>
                <a:gridCol w="1515334"/>
                <a:gridCol w="1129262"/>
                <a:gridCol w="1421289"/>
              </a:tblGrid>
              <a:tr h="0">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84948">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bl>
          </a:graphicData>
        </a:graphic>
      </p:graphicFrame>
      <p:sp>
        <p:nvSpPr>
          <p:cNvPr id="9" name="矩形 8"/>
          <p:cNvSpPr/>
          <p:nvPr/>
        </p:nvSpPr>
        <p:spPr>
          <a:xfrm>
            <a:off x="246164" y="3950306"/>
            <a:ext cx="3884140" cy="369332"/>
          </a:xfrm>
          <a:prstGeom prst="rect">
            <a:avLst/>
          </a:prstGeom>
        </p:spPr>
        <p:txBody>
          <a:bodyPr wrap="none">
            <a:spAutoFit/>
          </a:bodyPr>
          <a:lstStyle/>
          <a:p>
            <a:r>
              <a:rPr lang="en-US" altLang="zh-TW" dirty="0"/>
              <a:t>The citation count of Computer Science</a:t>
            </a:r>
            <a:endParaRPr lang="zh-TW" altLang="en-US" dirty="0"/>
          </a:p>
        </p:txBody>
      </p:sp>
      <p:pic>
        <p:nvPicPr>
          <p:cNvPr id="10" name="內容版面配置區 6"/>
          <p:cNvPicPr>
            <a:picLocks noChangeAspect="1"/>
          </p:cNvPicPr>
          <p:nvPr/>
        </p:nvPicPr>
        <p:blipFill rotWithShape="1">
          <a:blip r:embed="rId2"/>
          <a:srcRect t="7929"/>
          <a:stretch/>
        </p:blipFill>
        <p:spPr>
          <a:xfrm>
            <a:off x="4887379" y="3855725"/>
            <a:ext cx="5826232" cy="2781799"/>
          </a:xfrm>
          <a:prstGeom prst="rect">
            <a:avLst/>
          </a:prstGeom>
        </p:spPr>
      </p:pic>
      <p:sp>
        <p:nvSpPr>
          <p:cNvPr id="3" name="文字方塊 2"/>
          <p:cNvSpPr txBox="1"/>
          <p:nvPr/>
        </p:nvSpPr>
        <p:spPr>
          <a:xfrm>
            <a:off x="4556075" y="1916733"/>
            <a:ext cx="7092586" cy="1938992"/>
          </a:xfrm>
          <a:prstGeom prst="rect">
            <a:avLst/>
          </a:prstGeom>
          <a:noFill/>
        </p:spPr>
        <p:txBody>
          <a:bodyPr wrap="square" rtlCol="0">
            <a:spAutoFit/>
          </a:bodyPr>
          <a:lstStyle/>
          <a:p>
            <a:r>
              <a:rPr lang="en-US" altLang="zh-TW" sz="2400" dirty="0" smtClean="0"/>
              <a:t>Dividing the 5 observation years into two sub-periods of equal length, we find the counts of the two low-count fields increase smoother between 2013 and 2015. Over the second sub-period of 2010-2012, counts also increase smoother in it’s early stage.</a:t>
            </a:r>
            <a:endParaRPr lang="zh-TW" altLang="en-US" sz="2400" dirty="0"/>
          </a:p>
        </p:txBody>
      </p:sp>
    </p:spTree>
    <p:extLst>
      <p:ext uri="{BB962C8B-B14F-4D97-AF65-F5344CB8AC3E}">
        <p14:creationId xmlns:p14="http://schemas.microsoft.com/office/powerpoint/2010/main" val="3453958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citation count of Economic and Chinese Field: High-counts case</a:t>
            </a:r>
            <a:endParaRPr lang="zh-TW" altLang="en-US" dirty="0"/>
          </a:p>
        </p:txBody>
      </p:sp>
      <p:sp>
        <p:nvSpPr>
          <p:cNvPr id="4" name="日期版面配置區 3"/>
          <p:cNvSpPr>
            <a:spLocks noGrp="1"/>
          </p:cNvSpPr>
          <p:nvPr>
            <p:ph type="dt" sz="half" idx="10"/>
          </p:nvPr>
        </p:nvSpPr>
        <p:spPr/>
        <p:txBody>
          <a:bodyPr/>
          <a:lstStyle/>
          <a:p>
            <a:fld id="{48850EF9-00C3-4B89-AAB7-38D83D8909AF}"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13</a:t>
            </a:fld>
            <a:endParaRPr lang="zh-TW" altLang="en-US"/>
          </a:p>
        </p:txBody>
      </p:sp>
      <p:graphicFrame>
        <p:nvGraphicFramePr>
          <p:cNvPr id="8" name="內容版面配置區 5"/>
          <p:cNvGraphicFramePr>
            <a:graphicFrameLocks/>
          </p:cNvGraphicFramePr>
          <p:nvPr>
            <p:extLst>
              <p:ext uri="{D42A27DB-BD31-4B8C-83A1-F6EECF244321}">
                <p14:modId xmlns:p14="http://schemas.microsoft.com/office/powerpoint/2010/main" val="668026875"/>
              </p:ext>
            </p:extLst>
          </p:nvPr>
        </p:nvGraphicFramePr>
        <p:xfrm>
          <a:off x="192579" y="2066936"/>
          <a:ext cx="3948739" cy="1706880"/>
        </p:xfrm>
        <a:graphic>
          <a:graphicData uri="http://schemas.openxmlformats.org/drawingml/2006/table">
            <a:tbl>
              <a:tblPr firstRow="1" firstCol="1" bandRow="1">
                <a:tableStyleId>{5C22544A-7EE6-4342-B048-85BDC9FD1C3A}</a:tableStyleId>
              </a:tblPr>
              <a:tblGrid>
                <a:gridCol w="1471675"/>
                <a:gridCol w="1047420"/>
                <a:gridCol w="1429644"/>
              </a:tblGrid>
              <a:tr h="205058">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163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142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184439">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bl>
          </a:graphicData>
        </a:graphic>
      </p:graphicFrame>
      <p:sp>
        <p:nvSpPr>
          <p:cNvPr id="9" name="矩形 8"/>
          <p:cNvSpPr/>
          <p:nvPr/>
        </p:nvSpPr>
        <p:spPr>
          <a:xfrm>
            <a:off x="83703" y="1737360"/>
            <a:ext cx="3139386" cy="369332"/>
          </a:xfrm>
          <a:prstGeom prst="rect">
            <a:avLst/>
          </a:prstGeom>
        </p:spPr>
        <p:txBody>
          <a:bodyPr wrap="none">
            <a:spAutoFit/>
          </a:bodyPr>
          <a:lstStyle/>
          <a:p>
            <a:r>
              <a:rPr lang="en-US" altLang="zh-TW" dirty="0"/>
              <a:t>The citation count of Economic </a:t>
            </a:r>
            <a:endParaRPr lang="zh-TW" altLang="en-US" dirty="0"/>
          </a:p>
        </p:txBody>
      </p:sp>
      <p:graphicFrame>
        <p:nvGraphicFramePr>
          <p:cNvPr id="10" name="內容版面配置區 5"/>
          <p:cNvGraphicFramePr>
            <a:graphicFrameLocks noGrp="1"/>
          </p:cNvGraphicFramePr>
          <p:nvPr>
            <p:ph idx="1"/>
            <p:extLst>
              <p:ext uri="{D42A27DB-BD31-4B8C-83A1-F6EECF244321}">
                <p14:modId xmlns:p14="http://schemas.microsoft.com/office/powerpoint/2010/main" val="874672248"/>
              </p:ext>
            </p:extLst>
          </p:nvPr>
        </p:nvGraphicFramePr>
        <p:xfrm>
          <a:off x="179327" y="4417818"/>
          <a:ext cx="4015001" cy="1706880"/>
        </p:xfrm>
        <a:graphic>
          <a:graphicData uri="http://schemas.openxmlformats.org/drawingml/2006/table">
            <a:tbl>
              <a:tblPr firstRow="1" firstCol="1" bandRow="1">
                <a:tableStyleId>{5C22544A-7EE6-4342-B048-85BDC9FD1C3A}</a:tableStyleId>
              </a:tblPr>
              <a:tblGrid>
                <a:gridCol w="1496370"/>
                <a:gridCol w="1115129"/>
                <a:gridCol w="1403502"/>
              </a:tblGrid>
              <a:tr h="21121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Published year</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OA ETDs</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cs typeface="Times New Roman" panose="02020603050405020304" pitchFamily="18" charset="0"/>
                        </a:rPr>
                        <a:t>Non OA </a:t>
                      </a:r>
                      <a:r>
                        <a:rPr lang="en-US" sz="1600" kern="100" dirty="0" smtClean="0">
                          <a:effectLst/>
                          <a:latin typeface="Times New Roman" panose="02020603050405020304" pitchFamily="18" charset="0"/>
                          <a:cs typeface="Times New Roman" panose="02020603050405020304" pitchFamily="18" charset="0"/>
                        </a:rPr>
                        <a:t>ETDs</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sz="1600" kern="100" dirty="0">
                          <a:effectLst/>
                          <a:latin typeface="Times New Roman" panose="02020603050405020304" pitchFamily="18" charset="0"/>
                          <a:cs typeface="Times New Roman" panose="02020603050405020304" pitchFamily="18" charset="0"/>
                        </a:rPr>
                        <a:t>2010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133</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11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2011</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41</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2012</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46</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sz="1600" kern="100">
                          <a:effectLst/>
                          <a:latin typeface="Times New Roman" panose="02020603050405020304" pitchFamily="18" charset="0"/>
                          <a:cs typeface="Times New Roman" panose="02020603050405020304" pitchFamily="18" charset="0"/>
                        </a:rPr>
                        <a:t>2013</a:t>
                      </a:r>
                      <a:endParaRPr lang="zh-TW" sz="16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32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sz="1600" kern="100" dirty="0" smtClean="0">
                          <a:effectLst/>
                          <a:latin typeface="Times New Roman" panose="02020603050405020304" pitchFamily="18" charset="0"/>
                          <a:cs typeface="Times New Roman" panose="02020603050405020304" pitchFamily="18" charset="0"/>
                        </a:rPr>
                        <a:t>2014</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8</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r h="211219">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2015</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16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6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r>
            </a:tbl>
          </a:graphicData>
        </a:graphic>
      </p:graphicFrame>
      <p:sp>
        <p:nvSpPr>
          <p:cNvPr id="11" name="矩形 10"/>
          <p:cNvSpPr/>
          <p:nvPr/>
        </p:nvSpPr>
        <p:spPr>
          <a:xfrm>
            <a:off x="192579" y="4114746"/>
            <a:ext cx="2921634" cy="369332"/>
          </a:xfrm>
          <a:prstGeom prst="rect">
            <a:avLst/>
          </a:prstGeom>
        </p:spPr>
        <p:txBody>
          <a:bodyPr wrap="none">
            <a:spAutoFit/>
          </a:bodyPr>
          <a:lstStyle/>
          <a:p>
            <a:r>
              <a:rPr lang="en-US" altLang="zh-TW" dirty="0"/>
              <a:t>The citation count of Chinese</a:t>
            </a:r>
            <a:endParaRPr lang="zh-TW" altLang="en-US" dirty="0"/>
          </a:p>
        </p:txBody>
      </p:sp>
      <p:pic>
        <p:nvPicPr>
          <p:cNvPr id="12" name="內容版面配置區 9"/>
          <p:cNvPicPr>
            <a:picLocks noChangeAspect="1"/>
          </p:cNvPicPr>
          <p:nvPr/>
        </p:nvPicPr>
        <p:blipFill rotWithShape="1">
          <a:blip r:embed="rId2"/>
          <a:srcRect t="7715"/>
          <a:stretch/>
        </p:blipFill>
        <p:spPr>
          <a:xfrm>
            <a:off x="4964935" y="4163228"/>
            <a:ext cx="5806068" cy="2571924"/>
          </a:xfrm>
          <a:prstGeom prst="rect">
            <a:avLst/>
          </a:prstGeom>
        </p:spPr>
      </p:pic>
      <p:sp>
        <p:nvSpPr>
          <p:cNvPr id="3" name="文字方塊 2"/>
          <p:cNvSpPr txBox="1"/>
          <p:nvPr/>
        </p:nvSpPr>
        <p:spPr>
          <a:xfrm>
            <a:off x="4433447" y="1854904"/>
            <a:ext cx="7493510" cy="2308324"/>
          </a:xfrm>
          <a:prstGeom prst="rect">
            <a:avLst/>
          </a:prstGeom>
          <a:noFill/>
        </p:spPr>
        <p:txBody>
          <a:bodyPr wrap="square" rtlCol="0">
            <a:spAutoFit/>
          </a:bodyPr>
          <a:lstStyle/>
          <a:p>
            <a:r>
              <a:rPr lang="en-US" altLang="zh-TW" sz="2400" dirty="0" smtClean="0"/>
              <a:t>The figure sheds light on the puzzling citation development through the period comparison</a:t>
            </a:r>
            <a:r>
              <a:rPr lang="zh-TW" altLang="en-US" sz="2400" dirty="0" smtClean="0"/>
              <a:t> </a:t>
            </a:r>
            <a:r>
              <a:rPr lang="en-US" altLang="zh-TW" sz="2400" dirty="0" smtClean="0"/>
              <a:t>of these two fields performance with those of the above two sciences. Both the life cycle figures develop quite similarly over the first sub-period of 2013-2015, but diverge thereafter(or the second sub-period).</a:t>
            </a:r>
            <a:endParaRPr lang="zh-TW" altLang="en-US" sz="2400" dirty="0"/>
          </a:p>
        </p:txBody>
      </p:sp>
    </p:spTree>
    <p:extLst>
      <p:ext uri="{BB962C8B-B14F-4D97-AF65-F5344CB8AC3E}">
        <p14:creationId xmlns:p14="http://schemas.microsoft.com/office/powerpoint/2010/main" val="354947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(1/3): The citation life cycle – Two sub-period analysis</a:t>
            </a:r>
            <a:endParaRPr lang="zh-TW" altLang="en-US" dirty="0"/>
          </a:p>
        </p:txBody>
      </p:sp>
      <p:sp>
        <p:nvSpPr>
          <p:cNvPr id="3" name="內容版面配置區 2"/>
          <p:cNvSpPr>
            <a:spLocks noGrp="1"/>
          </p:cNvSpPr>
          <p:nvPr>
            <p:ph idx="1"/>
          </p:nvPr>
        </p:nvSpPr>
        <p:spPr>
          <a:xfrm>
            <a:off x="181154" y="1845732"/>
            <a:ext cx="7173803" cy="4700841"/>
          </a:xfrm>
        </p:spPr>
        <p:txBody>
          <a:bodyPr>
            <a:normAutofit fontScale="92500"/>
          </a:bodyPr>
          <a:lstStyle/>
          <a:p>
            <a:pPr>
              <a:buFont typeface="Wingdings" panose="05000000000000000000" pitchFamily="2" charset="2"/>
              <a:buChar char="u"/>
            </a:pPr>
            <a:r>
              <a:rPr lang="en-US" altLang="zh-TW" sz="2400" dirty="0" smtClean="0"/>
              <a:t>According to the citation count of Economic, Chinese, Medical, and Computer Science, it is obvious that the open access would make more citing opportunities in different field. However, there have been important differences in the development of the second sub-period.</a:t>
            </a:r>
          </a:p>
          <a:p>
            <a:pPr>
              <a:buFont typeface="Wingdings" panose="05000000000000000000" pitchFamily="2" charset="2"/>
              <a:buChar char="u"/>
            </a:pPr>
            <a:r>
              <a:rPr lang="en-US" altLang="zh-TW" sz="2400" dirty="0"/>
              <a:t>The citation life cycle </a:t>
            </a:r>
            <a:r>
              <a:rPr lang="en-US" altLang="zh-TW" sz="2400" dirty="0" smtClean="0"/>
              <a:t>in the selected 4 fields:</a:t>
            </a:r>
          </a:p>
          <a:p>
            <a:pPr lvl="1">
              <a:buFont typeface="Wingdings" panose="05000000000000000000" pitchFamily="2" charset="2"/>
              <a:buChar char="u"/>
            </a:pPr>
            <a:r>
              <a:rPr lang="en-US" altLang="zh-TW" sz="2200" dirty="0" smtClean="0"/>
              <a:t>In Medical and Computer science fields, both OA and Non OA ETDs are showing lower citation count and slowing considerably after the second sub-period.</a:t>
            </a:r>
          </a:p>
          <a:p>
            <a:pPr lvl="1">
              <a:buFont typeface="Wingdings" panose="05000000000000000000" pitchFamily="2" charset="2"/>
              <a:buChar char="u"/>
            </a:pPr>
            <a:r>
              <a:rPr lang="en-US" altLang="zh-TW" sz="2200" dirty="0"/>
              <a:t>The expansion stage of </a:t>
            </a:r>
            <a:r>
              <a:rPr lang="en-US" altLang="zh-TW" sz="2200" dirty="0" smtClean="0"/>
              <a:t>Economics </a:t>
            </a:r>
            <a:r>
              <a:rPr lang="en-US" altLang="zh-TW" sz="2200" dirty="0"/>
              <a:t>(published after 4 years) is happened earlier than </a:t>
            </a:r>
            <a:r>
              <a:rPr lang="en-US" altLang="zh-TW" sz="2200" dirty="0" smtClean="0"/>
              <a:t>Chinese Literature </a:t>
            </a:r>
            <a:r>
              <a:rPr lang="en-US" altLang="zh-TW" sz="2200" dirty="0"/>
              <a:t>(published after 5 years</a:t>
            </a:r>
            <a:r>
              <a:rPr lang="en-US" altLang="zh-TW" sz="2200" dirty="0" smtClean="0"/>
              <a:t>)</a:t>
            </a:r>
          </a:p>
          <a:p>
            <a:pPr lvl="1">
              <a:buFont typeface="Wingdings" panose="05000000000000000000" pitchFamily="2" charset="2"/>
              <a:buChar char="u"/>
            </a:pPr>
            <a:r>
              <a:rPr lang="en-US" altLang="zh-TW" sz="2200" dirty="0" smtClean="0"/>
              <a:t>Compared with sciences, the expanding citations of economic and Chinese fields, may increase citing productivity via increasing the precedent analysis and historical data reuse.</a:t>
            </a:r>
          </a:p>
          <a:p>
            <a:pPr lvl="1">
              <a:buFont typeface="Wingdings" panose="05000000000000000000" pitchFamily="2" charset="2"/>
              <a:buChar char="u"/>
            </a:pPr>
            <a:endParaRPr lang="en-US" altLang="zh-TW" sz="2200" dirty="0" smtClean="0"/>
          </a:p>
          <a:p>
            <a:pPr lvl="1">
              <a:buFont typeface="Wingdings" panose="05000000000000000000" pitchFamily="2" charset="2"/>
              <a:buChar char="u"/>
            </a:pPr>
            <a:endParaRPr lang="zh-TW" altLang="en-US" sz="2200"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14</a:t>
            </a:fld>
            <a:endParaRPr lang="zh-TW" altLang="en-US"/>
          </a:p>
        </p:txBody>
      </p:sp>
      <p:pic>
        <p:nvPicPr>
          <p:cNvPr id="6" name="內容版面配置區 6"/>
          <p:cNvPicPr>
            <a:picLocks noChangeAspect="1"/>
          </p:cNvPicPr>
          <p:nvPr/>
        </p:nvPicPr>
        <p:blipFill rotWithShape="1">
          <a:blip r:embed="rId2"/>
          <a:srcRect t="5355"/>
          <a:stretch/>
        </p:blipFill>
        <p:spPr>
          <a:xfrm>
            <a:off x="7458012" y="2093844"/>
            <a:ext cx="4535205" cy="3816626"/>
          </a:xfrm>
          <a:prstGeom prst="rect">
            <a:avLst/>
          </a:prstGeom>
        </p:spPr>
      </p:pic>
    </p:spTree>
    <p:extLst>
      <p:ext uri="{BB962C8B-B14F-4D97-AF65-F5344CB8AC3E}">
        <p14:creationId xmlns:p14="http://schemas.microsoft.com/office/powerpoint/2010/main" val="266303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15</a:t>
            </a:fld>
            <a:endParaRPr lang="zh-TW" altLang="en-US"/>
          </a:p>
        </p:txBody>
      </p:sp>
      <p:sp>
        <p:nvSpPr>
          <p:cNvPr id="12" name="標題 1"/>
          <p:cNvSpPr>
            <a:spLocks noGrp="1"/>
          </p:cNvSpPr>
          <p:nvPr>
            <p:ph type="title" idx="4294967295"/>
          </p:nvPr>
        </p:nvSpPr>
        <p:spPr>
          <a:xfrm>
            <a:off x="556591" y="0"/>
            <a:ext cx="11064875" cy="1450975"/>
          </a:xfrm>
        </p:spPr>
        <p:txBody>
          <a:bodyPr>
            <a:normAutofit/>
          </a:bodyPr>
          <a:lstStyle/>
          <a:p>
            <a:r>
              <a:rPr lang="en-US" altLang="zh-TW" dirty="0" smtClean="0"/>
              <a:t>Conclusion (2/3): The citation life cycle of OA and Non-OA ETDs – Two cross-point analysis</a:t>
            </a:r>
            <a:endParaRPr lang="zh-TW" altLang="en-US" dirty="0"/>
          </a:p>
        </p:txBody>
      </p:sp>
      <p:pic>
        <p:nvPicPr>
          <p:cNvPr id="10" name="圖片 9"/>
          <p:cNvPicPr>
            <a:picLocks noChangeAspect="1"/>
          </p:cNvPicPr>
          <p:nvPr/>
        </p:nvPicPr>
        <p:blipFill rotWithShape="1">
          <a:blip r:embed="rId2"/>
          <a:srcRect l="43434" t="28547" r="15336" b="45487"/>
          <a:stretch/>
        </p:blipFill>
        <p:spPr>
          <a:xfrm>
            <a:off x="1480186" y="1364971"/>
            <a:ext cx="8569015" cy="2320731"/>
          </a:xfrm>
          <a:prstGeom prst="rect">
            <a:avLst/>
          </a:prstGeom>
        </p:spPr>
      </p:pic>
      <p:sp>
        <p:nvSpPr>
          <p:cNvPr id="2" name="文字方塊 1"/>
          <p:cNvSpPr txBox="1"/>
          <p:nvPr/>
        </p:nvSpPr>
        <p:spPr>
          <a:xfrm>
            <a:off x="265042" y="3901276"/>
            <a:ext cx="5817704" cy="2246769"/>
          </a:xfrm>
          <a:prstGeom prst="rect">
            <a:avLst/>
          </a:prstGeom>
          <a:noFill/>
        </p:spPr>
        <p:txBody>
          <a:bodyPr wrap="square" rtlCol="0">
            <a:spAutoFit/>
          </a:bodyPr>
          <a:lstStyle/>
          <a:p>
            <a:r>
              <a:rPr lang="en-US" altLang="zh-TW" sz="2000" u="sng" dirty="0" smtClean="0">
                <a:solidFill>
                  <a:srgbClr val="FF0000"/>
                </a:solidFill>
              </a:rPr>
              <a:t>Cross point 1</a:t>
            </a:r>
          </a:p>
          <a:p>
            <a:r>
              <a:rPr lang="en-US" altLang="zh-TW" sz="2000" dirty="0" smtClean="0"/>
              <a:t>Before: the citation count of OA outpacing Non-OA</a:t>
            </a:r>
          </a:p>
          <a:p>
            <a:r>
              <a:rPr lang="en-US" altLang="zh-TW" sz="2000" dirty="0" smtClean="0"/>
              <a:t>After: the citation count of OA is lower than Non-OA</a:t>
            </a:r>
          </a:p>
          <a:p>
            <a:r>
              <a:rPr lang="en-US" altLang="zh-TW" sz="2000" u="sng" dirty="0" smtClean="0">
                <a:solidFill>
                  <a:srgbClr val="00B0F0"/>
                </a:solidFill>
              </a:rPr>
              <a:t>Cross point 2</a:t>
            </a:r>
          </a:p>
          <a:p>
            <a:r>
              <a:rPr lang="en-US" altLang="zh-TW" sz="2000" dirty="0" smtClean="0"/>
              <a:t>Before: the citation count of OA is lower than Non-OA</a:t>
            </a:r>
          </a:p>
          <a:p>
            <a:r>
              <a:rPr lang="en-US" altLang="zh-TW" sz="2000" dirty="0" smtClean="0"/>
              <a:t>After: the citation count of OA most noticeably re-surpassing Non-OA</a:t>
            </a:r>
            <a:endParaRPr lang="zh-TW" altLang="en-US" sz="2000" dirty="0"/>
          </a:p>
        </p:txBody>
      </p:sp>
      <p:sp>
        <p:nvSpPr>
          <p:cNvPr id="7" name="文字方塊 6"/>
          <p:cNvSpPr txBox="1"/>
          <p:nvPr/>
        </p:nvSpPr>
        <p:spPr>
          <a:xfrm>
            <a:off x="6082746" y="3656220"/>
            <a:ext cx="5970106" cy="2800767"/>
          </a:xfrm>
          <a:prstGeom prst="rect">
            <a:avLst/>
          </a:prstGeom>
          <a:noFill/>
        </p:spPr>
        <p:txBody>
          <a:bodyPr wrap="square" rtlCol="0">
            <a:spAutoFit/>
          </a:bodyPr>
          <a:lstStyle/>
          <a:p>
            <a:r>
              <a:rPr lang="en-US" altLang="zh-TW" sz="2200" dirty="0" smtClean="0"/>
              <a:t>Cross point 1 &amp; 2 clearly confirm the most pronounced and mediating role, which can turn the situation upside down, in the citation life cycle of OA and Non-OA ETDs in Taiwan. First, the growth period of Non-OA ETDs is delayed one year than OA ETDs. Secondly, the decline period of Non-OA ETDs is always happened earlier than OA ETDs at about 5 years after the initially published.</a:t>
            </a:r>
            <a:endParaRPr lang="zh-TW" altLang="en-US" sz="2200" dirty="0"/>
          </a:p>
        </p:txBody>
      </p:sp>
    </p:spTree>
    <p:extLst>
      <p:ext uri="{BB962C8B-B14F-4D97-AF65-F5344CB8AC3E}">
        <p14:creationId xmlns:p14="http://schemas.microsoft.com/office/powerpoint/2010/main" val="312415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(3/3): The expected citation life cycle – Two </a:t>
            </a:r>
            <a:r>
              <a:rPr lang="en-US" altLang="zh-TW" b="1" dirty="0" smtClean="0">
                <a:solidFill>
                  <a:schemeClr val="accent1">
                    <a:lumMod val="75000"/>
                  </a:schemeClr>
                </a:solidFill>
              </a:rPr>
              <a:t>forward shape </a:t>
            </a:r>
            <a:r>
              <a:rPr lang="en-US" altLang="zh-TW" dirty="0" smtClean="0"/>
              <a:t>analysis</a:t>
            </a:r>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16</a:t>
            </a:fld>
            <a:endParaRPr lang="zh-TW" altLang="en-US"/>
          </a:p>
        </p:txBody>
      </p:sp>
      <p:sp>
        <p:nvSpPr>
          <p:cNvPr id="7" name="文字方塊 6"/>
          <p:cNvSpPr txBox="1"/>
          <p:nvPr/>
        </p:nvSpPr>
        <p:spPr>
          <a:xfrm>
            <a:off x="251790" y="2080591"/>
            <a:ext cx="7673009" cy="4154984"/>
          </a:xfrm>
          <a:prstGeom prst="rect">
            <a:avLst/>
          </a:prstGeom>
          <a:noFill/>
        </p:spPr>
        <p:txBody>
          <a:bodyPr wrap="square" rtlCol="0">
            <a:spAutoFit/>
          </a:bodyPr>
          <a:lstStyle/>
          <a:p>
            <a:r>
              <a:rPr lang="en-US" altLang="zh-TW" sz="2400" dirty="0" smtClean="0"/>
              <a:t>In absolute terms, the largest widening gap of the two locus came from the 4 years after published, followed by the converging during the 4-5 years after published, whereas it diverged thereafter which one locus lift up but the another’s tearing down. After the published 6 years or forward years, the increase in OA-ETDs will expect to remain fairly high, whereas it will expect to grow steady and converge to constant level in Non-OA ETDs. The exact locus and shape of these curves will vary greatly from field to field, and depending on general OA conditions to the different theses vintages published. </a:t>
            </a:r>
          </a:p>
        </p:txBody>
      </p:sp>
      <p:grpSp>
        <p:nvGrpSpPr>
          <p:cNvPr id="14" name="群組 13"/>
          <p:cNvGrpSpPr/>
          <p:nvPr/>
        </p:nvGrpSpPr>
        <p:grpSpPr>
          <a:xfrm>
            <a:off x="7982222" y="2601425"/>
            <a:ext cx="3829877" cy="2482509"/>
            <a:chOff x="6657536" y="2265257"/>
            <a:chExt cx="4355019" cy="2482509"/>
          </a:xfrm>
        </p:grpSpPr>
        <p:pic>
          <p:nvPicPr>
            <p:cNvPr id="6" name="圖片 5"/>
            <p:cNvPicPr>
              <a:picLocks noChangeAspect="1"/>
            </p:cNvPicPr>
            <p:nvPr/>
          </p:nvPicPr>
          <p:blipFill rotWithShape="1">
            <a:blip r:embed="rId2"/>
            <a:srcRect l="72910" t="28547" r="5818" b="45487"/>
            <a:stretch/>
          </p:blipFill>
          <p:spPr>
            <a:xfrm>
              <a:off x="6657536" y="2265257"/>
              <a:ext cx="4041912" cy="2482509"/>
            </a:xfrm>
            <a:prstGeom prst="rect">
              <a:avLst/>
            </a:prstGeom>
          </p:spPr>
        </p:pic>
        <p:cxnSp>
          <p:nvCxnSpPr>
            <p:cNvPr id="9" name="直線單箭頭接點 8"/>
            <p:cNvCxnSpPr/>
            <p:nvPr/>
          </p:nvCxnSpPr>
          <p:spPr>
            <a:xfrm flipV="1">
              <a:off x="9992138" y="2736573"/>
              <a:ext cx="1020417" cy="119270"/>
            </a:xfrm>
            <a:prstGeom prst="straightConnector1">
              <a:avLst/>
            </a:prstGeom>
            <a:ln w="762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手繪多邊形 12"/>
            <p:cNvSpPr/>
            <p:nvPr/>
          </p:nvSpPr>
          <p:spPr>
            <a:xfrm>
              <a:off x="10005390" y="3339547"/>
              <a:ext cx="993913" cy="198783"/>
            </a:xfrm>
            <a:custGeom>
              <a:avLst/>
              <a:gdLst>
                <a:gd name="connsiteX0" fmla="*/ 0 w 993913"/>
                <a:gd name="connsiteY0" fmla="*/ 159026 h 198783"/>
                <a:gd name="connsiteX1" fmla="*/ 119269 w 993913"/>
                <a:gd name="connsiteY1" fmla="*/ 172278 h 198783"/>
                <a:gd name="connsiteX2" fmla="*/ 198782 w 993913"/>
                <a:gd name="connsiteY2" fmla="*/ 198783 h 198783"/>
                <a:gd name="connsiteX3" fmla="*/ 344556 w 993913"/>
                <a:gd name="connsiteY3" fmla="*/ 159026 h 198783"/>
                <a:gd name="connsiteX4" fmla="*/ 397565 w 993913"/>
                <a:gd name="connsiteY4" fmla="*/ 106017 h 198783"/>
                <a:gd name="connsiteX5" fmla="*/ 437322 w 993913"/>
                <a:gd name="connsiteY5" fmla="*/ 66261 h 198783"/>
                <a:gd name="connsiteX6" fmla="*/ 463826 w 993913"/>
                <a:gd name="connsiteY6" fmla="*/ 26504 h 198783"/>
                <a:gd name="connsiteX7" fmla="*/ 543339 w 993913"/>
                <a:gd name="connsiteY7" fmla="*/ 0 h 198783"/>
                <a:gd name="connsiteX8" fmla="*/ 649356 w 993913"/>
                <a:gd name="connsiteY8" fmla="*/ 13252 h 198783"/>
                <a:gd name="connsiteX9" fmla="*/ 675861 w 993913"/>
                <a:gd name="connsiteY9" fmla="*/ 39757 h 198783"/>
                <a:gd name="connsiteX10" fmla="*/ 715617 w 993913"/>
                <a:gd name="connsiteY10" fmla="*/ 53009 h 198783"/>
                <a:gd name="connsiteX11" fmla="*/ 874643 w 993913"/>
                <a:gd name="connsiteY11" fmla="*/ 79513 h 198783"/>
                <a:gd name="connsiteX12" fmla="*/ 993913 w 993913"/>
                <a:gd name="connsiteY12" fmla="*/ 92765 h 19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913" h="198783">
                  <a:moveTo>
                    <a:pt x="0" y="159026"/>
                  </a:moveTo>
                  <a:cubicBezTo>
                    <a:pt x="39756" y="163443"/>
                    <a:pt x="80045" y="164433"/>
                    <a:pt x="119269" y="172278"/>
                  </a:cubicBezTo>
                  <a:cubicBezTo>
                    <a:pt x="146665" y="177757"/>
                    <a:pt x="198782" y="198783"/>
                    <a:pt x="198782" y="198783"/>
                  </a:cubicBezTo>
                  <a:cubicBezTo>
                    <a:pt x="258402" y="190265"/>
                    <a:pt x="296941" y="194737"/>
                    <a:pt x="344556" y="159026"/>
                  </a:cubicBezTo>
                  <a:cubicBezTo>
                    <a:pt x="364547" y="144033"/>
                    <a:pt x="379895" y="123687"/>
                    <a:pt x="397565" y="106017"/>
                  </a:cubicBezTo>
                  <a:cubicBezTo>
                    <a:pt x="410817" y="92765"/>
                    <a:pt x="426926" y="81855"/>
                    <a:pt x="437322" y="66261"/>
                  </a:cubicBezTo>
                  <a:cubicBezTo>
                    <a:pt x="446157" y="53009"/>
                    <a:pt x="450320" y="34945"/>
                    <a:pt x="463826" y="26504"/>
                  </a:cubicBezTo>
                  <a:cubicBezTo>
                    <a:pt x="487517" y="11697"/>
                    <a:pt x="543339" y="0"/>
                    <a:pt x="543339" y="0"/>
                  </a:cubicBezTo>
                  <a:cubicBezTo>
                    <a:pt x="578678" y="4417"/>
                    <a:pt x="615244" y="3018"/>
                    <a:pt x="649356" y="13252"/>
                  </a:cubicBezTo>
                  <a:cubicBezTo>
                    <a:pt x="661324" y="16842"/>
                    <a:pt x="665147" y="33329"/>
                    <a:pt x="675861" y="39757"/>
                  </a:cubicBezTo>
                  <a:cubicBezTo>
                    <a:pt x="687839" y="46944"/>
                    <a:pt x="702186" y="49172"/>
                    <a:pt x="715617" y="53009"/>
                  </a:cubicBezTo>
                  <a:cubicBezTo>
                    <a:pt x="783718" y="72466"/>
                    <a:pt x="788602" y="68758"/>
                    <a:pt x="874643" y="79513"/>
                  </a:cubicBezTo>
                  <a:cubicBezTo>
                    <a:pt x="939544" y="101146"/>
                    <a:pt x="900431" y="92765"/>
                    <a:pt x="993913" y="92765"/>
                  </a:cubicBezTo>
                </a:path>
              </a:pathLst>
            </a:custGeom>
            <a:noFill/>
            <a:ln w="76200">
              <a:solidFill>
                <a:schemeClr val="accent1">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84197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Thank you for your listening!</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D20E56DF-652F-47F3-8F0C-8CD131460E15}"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17</a:t>
            </a:fld>
            <a:endParaRPr lang="zh-TW" altLang="en-US"/>
          </a:p>
        </p:txBody>
      </p:sp>
    </p:spTree>
    <p:extLst>
      <p:ext uri="{BB962C8B-B14F-4D97-AF65-F5344CB8AC3E}">
        <p14:creationId xmlns:p14="http://schemas.microsoft.com/office/powerpoint/2010/main" val="175493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normAutofit/>
          </a:bodyPr>
          <a:lstStyle/>
          <a:p>
            <a:pPr marL="749808" lvl="1" indent="-457200">
              <a:buFont typeface="Wingdings" panose="05000000000000000000" pitchFamily="2" charset="2"/>
              <a:buChar char="u"/>
            </a:pPr>
            <a:r>
              <a:rPr lang="en-US" altLang="zh-TW" sz="2800" dirty="0" smtClean="0"/>
              <a:t>Introduction</a:t>
            </a:r>
          </a:p>
          <a:p>
            <a:pPr marL="932688" lvl="2" indent="-457200">
              <a:buFont typeface="Wingdings" panose="05000000000000000000" pitchFamily="2" charset="2"/>
              <a:buChar char="u"/>
            </a:pPr>
            <a:r>
              <a:rPr lang="en-US" altLang="zh-TW" sz="2400" dirty="0"/>
              <a:t>National Digital Library of Theses and Dissertations in </a:t>
            </a:r>
            <a:r>
              <a:rPr lang="en-US" altLang="zh-TW" sz="2400" dirty="0" smtClean="0"/>
              <a:t>Taiwan</a:t>
            </a:r>
          </a:p>
          <a:p>
            <a:pPr marL="932688" lvl="2" indent="-457200">
              <a:buFont typeface="Wingdings" panose="05000000000000000000" pitchFamily="2" charset="2"/>
              <a:buChar char="u"/>
            </a:pPr>
            <a:r>
              <a:rPr lang="en-US" altLang="zh-TW" sz="2400" dirty="0"/>
              <a:t>Open </a:t>
            </a:r>
            <a:r>
              <a:rPr lang="en-US" altLang="zh-TW" sz="2400" dirty="0" smtClean="0"/>
              <a:t>Access</a:t>
            </a:r>
          </a:p>
          <a:p>
            <a:pPr marL="932688" lvl="2" indent="-457200">
              <a:buFont typeface="Wingdings" panose="05000000000000000000" pitchFamily="2" charset="2"/>
              <a:buChar char="u"/>
            </a:pPr>
            <a:r>
              <a:rPr lang="en-US" altLang="zh-TW" sz="2400" dirty="0"/>
              <a:t>The Immediacy Index of OA and non-OA </a:t>
            </a:r>
            <a:r>
              <a:rPr lang="en-US" altLang="zh-TW" sz="2400" dirty="0" smtClean="0"/>
              <a:t>ETDs</a:t>
            </a:r>
          </a:p>
          <a:p>
            <a:pPr marL="749808" lvl="1" indent="-457200">
              <a:buFont typeface="Wingdings" panose="05000000000000000000" pitchFamily="2" charset="2"/>
              <a:buChar char="u"/>
            </a:pPr>
            <a:r>
              <a:rPr lang="en-US" altLang="zh-TW" sz="2800" dirty="0" smtClean="0"/>
              <a:t>Research Purpose</a:t>
            </a:r>
          </a:p>
          <a:p>
            <a:pPr marL="749808" lvl="1" indent="-457200">
              <a:buFont typeface="Wingdings" panose="05000000000000000000" pitchFamily="2" charset="2"/>
              <a:buChar char="u"/>
            </a:pPr>
            <a:r>
              <a:rPr lang="en-US" altLang="zh-TW" sz="2800" dirty="0" smtClean="0"/>
              <a:t>Research Methods</a:t>
            </a:r>
          </a:p>
          <a:p>
            <a:pPr marL="749808" lvl="1" indent="-457200">
              <a:buFont typeface="Wingdings" panose="05000000000000000000" pitchFamily="2" charset="2"/>
              <a:buChar char="u"/>
            </a:pPr>
            <a:r>
              <a:rPr lang="en-US" altLang="zh-TW" sz="2800" dirty="0" smtClean="0"/>
              <a:t>Research Findings</a:t>
            </a:r>
          </a:p>
          <a:p>
            <a:pPr marL="749808" lvl="1" indent="-457200">
              <a:buFont typeface="Wingdings" panose="05000000000000000000" pitchFamily="2" charset="2"/>
              <a:buChar char="u"/>
            </a:pPr>
            <a:r>
              <a:rPr lang="en-US" altLang="zh-TW" sz="2800" dirty="0" smtClean="0"/>
              <a:t>Conclusion</a:t>
            </a:r>
            <a:endParaRPr lang="zh-TW" altLang="en-US" sz="2800" dirty="0"/>
          </a:p>
        </p:txBody>
      </p:sp>
      <p:sp>
        <p:nvSpPr>
          <p:cNvPr id="4" name="日期版面配置區 3"/>
          <p:cNvSpPr>
            <a:spLocks noGrp="1"/>
          </p:cNvSpPr>
          <p:nvPr>
            <p:ph type="dt" sz="half" idx="10"/>
          </p:nvPr>
        </p:nvSpPr>
        <p:spPr/>
        <p:txBody>
          <a:bodyPr/>
          <a:lstStyle/>
          <a:p>
            <a:fld id="{CAF8FC98-1167-44F7-9EF9-2063E6334B03}"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2</a:t>
            </a:fld>
            <a:endParaRPr lang="zh-TW" altLang="en-US"/>
          </a:p>
        </p:txBody>
      </p:sp>
    </p:spTree>
    <p:extLst>
      <p:ext uri="{BB962C8B-B14F-4D97-AF65-F5344CB8AC3E}">
        <p14:creationId xmlns:p14="http://schemas.microsoft.com/office/powerpoint/2010/main" val="116587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Taiwan(1/3)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An open </a:t>
            </a:r>
            <a:r>
              <a:rPr lang="en-US" altLang="zh-TW" sz="2400" dirty="0">
                <a:solidFill>
                  <a:schemeClr val="accent1">
                    <a:lumMod val="60000"/>
                    <a:lumOff val="40000"/>
                  </a:schemeClr>
                </a:solidFill>
              </a:rPr>
              <a:t>full-text</a:t>
            </a:r>
            <a:r>
              <a:rPr lang="en-US" altLang="zh-TW" sz="2400" dirty="0"/>
              <a:t> database, </a:t>
            </a:r>
            <a:r>
              <a:rPr lang="en-US" altLang="zh-TW" sz="2400" dirty="0">
                <a:hlinkClick r:id="rId2"/>
              </a:rPr>
              <a:t>http://ndltd.ncl.edu.tw/</a:t>
            </a:r>
            <a:endParaRPr lang="en-US" altLang="zh-TW" sz="2400" dirty="0"/>
          </a:p>
          <a:p>
            <a:pPr>
              <a:buFont typeface="Wingdings" panose="05000000000000000000" pitchFamily="2" charset="2"/>
              <a:buChar char="u"/>
            </a:pPr>
            <a:r>
              <a:rPr lang="en-US" altLang="zh-TW" sz="2400" dirty="0"/>
              <a:t>Our National Central Library, as delineated in the Degree Deferral Law, is the </a:t>
            </a:r>
            <a:r>
              <a:rPr lang="en-US" altLang="zh-TW" sz="2400" dirty="0">
                <a:solidFill>
                  <a:schemeClr val="accent1">
                    <a:lumMod val="60000"/>
                    <a:lumOff val="40000"/>
                  </a:schemeClr>
                </a:solidFill>
              </a:rPr>
              <a:t>only legal depository for theses and dissertations in Taiwan</a:t>
            </a:r>
            <a:r>
              <a:rPr lang="en-US" altLang="zh-TW" sz="2400" dirty="0" smtClean="0"/>
              <a:t>. </a:t>
            </a:r>
            <a:r>
              <a:rPr lang="en-US" altLang="zh-TW" sz="2400" dirty="0"/>
              <a:t>NCL has done just that in creating a database that makes possible freedom in research dissemination, the reduction of the urban-rural gap, and equality in academics. </a:t>
            </a:r>
            <a:endParaRPr lang="en-US" altLang="zh-TW" sz="2400" dirty="0" smtClean="0"/>
          </a:p>
          <a:p>
            <a:pPr>
              <a:buFont typeface="Wingdings" panose="05000000000000000000" pitchFamily="2" charset="2"/>
              <a:buChar char="u"/>
            </a:pPr>
            <a:r>
              <a:rPr lang="en-US" altLang="zh-TW" sz="2400" dirty="0" smtClean="0"/>
              <a:t>The </a:t>
            </a:r>
            <a:r>
              <a:rPr lang="en-US" altLang="zh-TW" sz="2400" dirty="0"/>
              <a:t>system is a national academic research support platform through the assistance of colleges and universities across Taiwan. </a:t>
            </a:r>
          </a:p>
          <a:p>
            <a:pPr>
              <a:buFont typeface="Wingdings" panose="05000000000000000000" pitchFamily="2" charset="2"/>
              <a:buChar char="u"/>
            </a:pPr>
            <a:r>
              <a:rPr lang="en-US" altLang="zh-TW" sz="2400" dirty="0"/>
              <a:t>Since participating institutions do not need to create separate databases, this translates into reduced costs for universities in terms of computer hardware, system maintenance, and IT personnel</a:t>
            </a:r>
            <a:r>
              <a:rPr lang="en-US" altLang="zh-TW" sz="2400" dirty="0" smtClean="0"/>
              <a:t>.</a:t>
            </a:r>
            <a:endParaRPr lang="zh-TW" altLang="en-US" sz="2400" dirty="0"/>
          </a:p>
        </p:txBody>
      </p:sp>
      <p:sp>
        <p:nvSpPr>
          <p:cNvPr id="4" name="日期版面配置區 3"/>
          <p:cNvSpPr>
            <a:spLocks noGrp="1"/>
          </p:cNvSpPr>
          <p:nvPr>
            <p:ph type="dt" sz="half" idx="10"/>
          </p:nvPr>
        </p:nvSpPr>
        <p:spPr/>
        <p:txBody>
          <a:bodyPr/>
          <a:lstStyle/>
          <a:p>
            <a:fld id="{55E050D6-5B38-4A9D-9D62-6D96746DB919}"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3</a:t>
            </a:fld>
            <a:endParaRPr lang="zh-TW" altLang="en-US"/>
          </a:p>
        </p:txBody>
      </p:sp>
    </p:spTree>
    <p:extLst>
      <p:ext uri="{BB962C8B-B14F-4D97-AF65-F5344CB8AC3E}">
        <p14:creationId xmlns:p14="http://schemas.microsoft.com/office/powerpoint/2010/main" val="158514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Taiwan(2/3)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The </a:t>
            </a:r>
            <a:r>
              <a:rPr lang="en-US" altLang="zh-TW" sz="2400" dirty="0">
                <a:solidFill>
                  <a:schemeClr val="accent1">
                    <a:lumMod val="60000"/>
                    <a:lumOff val="40000"/>
                  </a:schemeClr>
                </a:solidFill>
              </a:rPr>
              <a:t>third generation system </a:t>
            </a:r>
            <a:r>
              <a:rPr lang="en-US" altLang="zh-TW" sz="2400" dirty="0"/>
              <a:t>developed by the NCL</a:t>
            </a:r>
          </a:p>
          <a:p>
            <a:pPr lvl="1">
              <a:buFont typeface="Wingdings" panose="05000000000000000000" pitchFamily="2" charset="2"/>
              <a:buChar char="u"/>
            </a:pPr>
            <a:r>
              <a:rPr lang="en-US" altLang="zh-TW" sz="2200" dirty="0"/>
              <a:t>1970: print catalog</a:t>
            </a:r>
          </a:p>
          <a:p>
            <a:pPr lvl="1">
              <a:buFont typeface="Wingdings" panose="05000000000000000000" pitchFamily="2" charset="2"/>
              <a:buChar char="u"/>
            </a:pPr>
            <a:r>
              <a:rPr lang="en-US" altLang="zh-TW" sz="2200" dirty="0"/>
              <a:t>1997: </a:t>
            </a:r>
            <a:r>
              <a:rPr lang="en-US" altLang="zh-TW" sz="2200" dirty="0" err="1"/>
              <a:t>WebPac</a:t>
            </a:r>
            <a:r>
              <a:rPr lang="en-US" altLang="zh-TW" sz="2200" dirty="0"/>
              <a:t> system(catalog online)</a:t>
            </a:r>
          </a:p>
          <a:p>
            <a:pPr lvl="1">
              <a:buFont typeface="Wingdings" panose="05000000000000000000" pitchFamily="2" charset="2"/>
              <a:buChar char="u"/>
            </a:pPr>
            <a:r>
              <a:rPr lang="en-US" altLang="zh-TW" sz="2200" dirty="0"/>
              <a:t>2010: full-text database</a:t>
            </a:r>
          </a:p>
          <a:p>
            <a:pPr>
              <a:buFont typeface="Wingdings" panose="05000000000000000000" pitchFamily="2" charset="2"/>
              <a:buChar char="u"/>
            </a:pPr>
            <a:r>
              <a:rPr lang="en-US" altLang="zh-TW" sz="2400" dirty="0"/>
              <a:t>Over </a:t>
            </a:r>
            <a:r>
              <a:rPr lang="en-US" altLang="zh-TW" sz="2400" dirty="0" smtClean="0"/>
              <a:t>950,000 </a:t>
            </a:r>
            <a:r>
              <a:rPr lang="en-US" altLang="zh-TW" sz="2400" dirty="0"/>
              <a:t>records, also uploaded to the NDLTD Union Archive</a:t>
            </a:r>
          </a:p>
          <a:p>
            <a:pPr>
              <a:buFont typeface="Wingdings" panose="05000000000000000000" pitchFamily="2" charset="2"/>
              <a:buChar char="u"/>
            </a:pPr>
            <a:r>
              <a:rPr lang="en-US" altLang="zh-TW" sz="2400" dirty="0"/>
              <a:t>More than </a:t>
            </a:r>
            <a:r>
              <a:rPr lang="en-US" altLang="zh-TW" sz="2400" dirty="0" smtClean="0"/>
              <a:t>360,000 </a:t>
            </a:r>
            <a:r>
              <a:rPr lang="en-US" altLang="zh-TW" sz="2400" dirty="0"/>
              <a:t>electronic theses is available online</a:t>
            </a:r>
          </a:p>
          <a:p>
            <a:pPr>
              <a:buFont typeface="Wingdings" panose="05000000000000000000" pitchFamily="2" charset="2"/>
              <a:buChar char="u"/>
            </a:pPr>
            <a:r>
              <a:rPr lang="en-US" altLang="zh-TW" sz="2400" dirty="0"/>
              <a:t>About </a:t>
            </a:r>
            <a:r>
              <a:rPr lang="en-US" altLang="zh-TW" sz="2400" dirty="0" smtClean="0"/>
              <a:t>220,000,000 </a:t>
            </a:r>
            <a:r>
              <a:rPr lang="en-US" altLang="zh-TW" sz="2400" dirty="0"/>
              <a:t>visitors since 2010</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4A33FDCC-8A6E-4337-ADD8-6410E6832991}"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4</a:t>
            </a:fld>
            <a:endParaRPr lang="zh-TW" altLang="en-US"/>
          </a:p>
        </p:txBody>
      </p:sp>
    </p:spTree>
    <p:extLst>
      <p:ext uri="{BB962C8B-B14F-4D97-AF65-F5344CB8AC3E}">
        <p14:creationId xmlns:p14="http://schemas.microsoft.com/office/powerpoint/2010/main" val="5827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National Digital Library of Theses and Dissertations in Taiwan(3/3) </a:t>
            </a:r>
            <a:endParaRPr lang="zh-TW" altLang="en-US" dirty="0"/>
          </a:p>
        </p:txBody>
      </p:sp>
      <p:pic>
        <p:nvPicPr>
          <p:cNvPr id="6" name="內容版面配置區 5"/>
          <p:cNvPicPr>
            <a:picLocks noGrp="1" noChangeAspect="1"/>
          </p:cNvPicPr>
          <p:nvPr>
            <p:ph idx="1"/>
          </p:nvPr>
        </p:nvPicPr>
        <p:blipFill rotWithShape="1">
          <a:blip r:embed="rId2"/>
          <a:srcRect t="8144" b="5865"/>
          <a:stretch/>
        </p:blipFill>
        <p:spPr>
          <a:xfrm>
            <a:off x="1618754" y="1897811"/>
            <a:ext cx="8845088" cy="4278377"/>
          </a:xfrm>
          <a:prstGeom prst="rect">
            <a:avLst/>
          </a:prstGeom>
        </p:spPr>
      </p:pic>
      <p:sp>
        <p:nvSpPr>
          <p:cNvPr id="4" name="日期版面配置區 3"/>
          <p:cNvSpPr>
            <a:spLocks noGrp="1"/>
          </p:cNvSpPr>
          <p:nvPr>
            <p:ph type="dt" sz="half" idx="10"/>
          </p:nvPr>
        </p:nvSpPr>
        <p:spPr/>
        <p:txBody>
          <a:bodyPr/>
          <a:lstStyle/>
          <a:p>
            <a:fld id="{EBF6DC58-27A7-409B-B3A9-B8B2F9747EB0}"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5</a:t>
            </a:fld>
            <a:endParaRPr lang="zh-TW" altLang="en-US"/>
          </a:p>
        </p:txBody>
      </p:sp>
    </p:spTree>
    <p:extLst>
      <p:ext uri="{BB962C8B-B14F-4D97-AF65-F5344CB8AC3E}">
        <p14:creationId xmlns:p14="http://schemas.microsoft.com/office/powerpoint/2010/main" val="84333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Open Access </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Read the Budapest Open Access initiative(2002)</a:t>
            </a:r>
          </a:p>
          <a:p>
            <a:pPr lvl="1">
              <a:buFont typeface="Wingdings" panose="05000000000000000000" pitchFamily="2" charset="2"/>
              <a:buChar char="u"/>
            </a:pPr>
            <a:r>
              <a:rPr lang="en-US" altLang="zh-TW" sz="2400" dirty="0">
                <a:solidFill>
                  <a:schemeClr val="accent1">
                    <a:lumMod val="60000"/>
                    <a:lumOff val="40000"/>
                  </a:schemeClr>
                </a:solidFill>
              </a:rPr>
              <a:t>Free and unrestricted online availability</a:t>
            </a:r>
          </a:p>
          <a:p>
            <a:pPr lvl="1">
              <a:buFont typeface="Wingdings" panose="05000000000000000000" pitchFamily="2" charset="2"/>
              <a:buChar char="u"/>
            </a:pPr>
            <a:r>
              <a:rPr lang="en-US" altLang="zh-TW" sz="2400" dirty="0"/>
              <a:t>Gives readers extraordinary  power  to make use of relevant literature</a:t>
            </a:r>
          </a:p>
          <a:p>
            <a:pPr lvl="1">
              <a:buFont typeface="Wingdings" panose="05000000000000000000" pitchFamily="2" charset="2"/>
              <a:buChar char="u"/>
            </a:pPr>
            <a:r>
              <a:rPr lang="en-US" altLang="zh-TW" sz="2400" dirty="0"/>
              <a:t>Hope to help open up access to the rest of this literature and </a:t>
            </a:r>
            <a:r>
              <a:rPr lang="en-US" altLang="zh-TW" sz="2400" dirty="0">
                <a:solidFill>
                  <a:schemeClr val="accent1">
                    <a:lumMod val="60000"/>
                    <a:lumOff val="40000"/>
                  </a:schemeClr>
                </a:solidFill>
              </a:rPr>
              <a:t>remove the barriers</a:t>
            </a:r>
            <a:r>
              <a:rPr lang="en-US" altLang="zh-TW" sz="2400" dirty="0"/>
              <a:t>, especially the price barriers</a:t>
            </a:r>
          </a:p>
          <a:p>
            <a:pPr lvl="1">
              <a:buFont typeface="Wingdings" panose="05000000000000000000" pitchFamily="2" charset="2"/>
              <a:buChar char="u"/>
            </a:pPr>
            <a:r>
              <a:rPr lang="en-US" altLang="zh-TW" sz="2400" dirty="0"/>
              <a:t>Permit any users to </a:t>
            </a:r>
            <a:r>
              <a:rPr lang="en-US" altLang="zh-TW" sz="2400" dirty="0">
                <a:solidFill>
                  <a:schemeClr val="tx1"/>
                </a:solidFill>
              </a:rPr>
              <a:t>download</a:t>
            </a:r>
            <a:r>
              <a:rPr lang="en-US" altLang="zh-TW" sz="2400" dirty="0"/>
              <a:t>, copy, print, or link to the full texts without financial, legal, or technical barriers</a:t>
            </a:r>
          </a:p>
          <a:p>
            <a:pPr lvl="1">
              <a:buFont typeface="Wingdings" panose="05000000000000000000" pitchFamily="2" charset="2"/>
              <a:buChar char="u"/>
            </a:pPr>
            <a:r>
              <a:rPr lang="en-US" altLang="zh-TW" sz="2400" dirty="0"/>
              <a:t>The only constraint about open access is that should give authors the right to be properly acknowledged and </a:t>
            </a:r>
            <a:r>
              <a:rPr lang="en-US" altLang="zh-TW" sz="2400" dirty="0">
                <a:solidFill>
                  <a:schemeClr val="tx1"/>
                </a:solidFill>
              </a:rPr>
              <a:t>cited</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65A5BE06-BD1D-4BFC-B620-4C1BB776CE73}"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6</a:t>
            </a:fld>
            <a:endParaRPr lang="zh-TW" altLang="en-US"/>
          </a:p>
        </p:txBody>
      </p:sp>
    </p:spTree>
    <p:extLst>
      <p:ext uri="{BB962C8B-B14F-4D97-AF65-F5344CB8AC3E}">
        <p14:creationId xmlns:p14="http://schemas.microsoft.com/office/powerpoint/2010/main" val="358457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1867" y="303537"/>
            <a:ext cx="11228387" cy="1450757"/>
          </a:xfrm>
        </p:spPr>
        <p:txBody>
          <a:bodyPr>
            <a:normAutofit/>
          </a:bodyPr>
          <a:lstStyle/>
          <a:p>
            <a:pPr algn="ctr"/>
            <a:r>
              <a:rPr lang="en-US" altLang="zh-TW" dirty="0" smtClean="0"/>
              <a:t>The Immediacy Index of OA and non-OA ETDs</a:t>
            </a:r>
            <a:endParaRPr lang="zh-TW" altLang="en-US" dirty="0"/>
          </a:p>
        </p:txBody>
      </p:sp>
      <p:sp>
        <p:nvSpPr>
          <p:cNvPr id="4" name="日期版面配置區 3"/>
          <p:cNvSpPr>
            <a:spLocks noGrp="1"/>
          </p:cNvSpPr>
          <p:nvPr>
            <p:ph type="dt" sz="half" idx="10"/>
          </p:nvPr>
        </p:nvSpPr>
        <p:spPr/>
        <p:txBody>
          <a:bodyPr/>
          <a:lstStyle/>
          <a:p>
            <a:fld id="{B87B6375-1466-430E-ACFE-7224F7CA13D0}" type="datetime1">
              <a:rPr lang="zh-TW" altLang="en-US" smtClean="0"/>
              <a:pPr/>
              <a:t>2016/7/4</a:t>
            </a:fld>
            <a:endParaRPr lang="zh-TW" altLang="en-US"/>
          </a:p>
        </p:txBody>
      </p:sp>
      <p:sp>
        <p:nvSpPr>
          <p:cNvPr id="5" name="投影片編號版面配置區 4"/>
          <p:cNvSpPr>
            <a:spLocks noGrp="1"/>
          </p:cNvSpPr>
          <p:nvPr>
            <p:ph type="sldNum" sz="quarter" idx="12"/>
          </p:nvPr>
        </p:nvSpPr>
        <p:spPr/>
        <p:txBody>
          <a:bodyPr/>
          <a:lstStyle/>
          <a:p>
            <a:fld id="{20048EAD-60D3-41AC-BF4D-3A21858F137C}" type="slidenum">
              <a:rPr lang="zh-TW" altLang="en-US" smtClean="0"/>
              <a:pPr/>
              <a:t>7</a:t>
            </a:fld>
            <a:endParaRPr lang="zh-TW" altLang="en-US"/>
          </a:p>
        </p:txBody>
      </p:sp>
      <p:sp>
        <p:nvSpPr>
          <p:cNvPr id="6" name="頁尾版面配置區 5"/>
          <p:cNvSpPr>
            <a:spLocks noGrp="1"/>
          </p:cNvSpPr>
          <p:nvPr>
            <p:ph type="ftr" sz="quarter" idx="11"/>
          </p:nvPr>
        </p:nvSpPr>
        <p:spPr/>
        <p:txBody>
          <a:bodyPr/>
          <a:lstStyle/>
          <a:p>
            <a:r>
              <a:rPr lang="en-US" altLang="zh-TW" smtClean="0"/>
              <a:t>ETD 2014</a:t>
            </a:r>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2308972540"/>
              </p:ext>
            </p:extLst>
          </p:nvPr>
        </p:nvGraphicFramePr>
        <p:xfrm>
          <a:off x="400140" y="2238152"/>
          <a:ext cx="5475725" cy="1706880"/>
        </p:xfrm>
        <a:graphic>
          <a:graphicData uri="http://schemas.openxmlformats.org/drawingml/2006/table">
            <a:tbl>
              <a:tblPr/>
              <a:tblGrid>
                <a:gridCol w="562924"/>
                <a:gridCol w="1616733"/>
                <a:gridCol w="1860684"/>
                <a:gridCol w="1435384"/>
              </a:tblGrid>
              <a:tr h="448960">
                <a:tc>
                  <a:txBody>
                    <a:bodyPr/>
                    <a:lstStyle/>
                    <a:p>
                      <a:pPr algn="l">
                        <a:spcAft>
                          <a:spcPts val="0"/>
                        </a:spcAft>
                      </a:pPr>
                      <a:r>
                        <a:rPr lang="en-US" sz="1600" kern="100" dirty="0">
                          <a:latin typeface="Times New Roman" pitchFamily="18" charset="0"/>
                          <a:ea typeface="新細明體"/>
                          <a:cs typeface="Times New Roman" pitchFamily="18" charset="0"/>
                        </a:rPr>
                        <a:t>Year </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Random</a:t>
                      </a:r>
                      <a:r>
                        <a:rPr lang="en-US" altLang="zh-TW" sz="1600" kern="100" baseline="0" dirty="0" smtClean="0">
                          <a:solidFill>
                            <a:schemeClr val="tx1"/>
                          </a:solidFill>
                          <a:latin typeface="Times New Roman" pitchFamily="18" charset="0"/>
                          <a:ea typeface="新細明體"/>
                          <a:cs typeface="Times New Roman" pitchFamily="18" charset="0"/>
                        </a:rPr>
                        <a:t> sample number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Cited</a:t>
                      </a:r>
                      <a:r>
                        <a:rPr lang="en-US" altLang="zh-TW" sz="1600" kern="100" baseline="0" dirty="0" smtClean="0">
                          <a:solidFill>
                            <a:schemeClr val="tx1"/>
                          </a:solidFill>
                          <a:latin typeface="Times New Roman" pitchFamily="18" charset="0"/>
                          <a:ea typeface="新細明體"/>
                          <a:cs typeface="Times New Roman" pitchFamily="18" charset="0"/>
                        </a:rPr>
                        <a:t> during published year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Immediacy index</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07">
                <a:tc>
                  <a:txBody>
                    <a:bodyPr/>
                    <a:lstStyle/>
                    <a:p>
                      <a:pPr algn="l">
                        <a:spcAft>
                          <a:spcPts val="0"/>
                        </a:spcAft>
                      </a:pPr>
                      <a:r>
                        <a:rPr lang="en-US" sz="1600" kern="100" dirty="0">
                          <a:latin typeface="Times New Roman" pitchFamily="18" charset="0"/>
                          <a:ea typeface="新細明體"/>
                          <a:cs typeface="Times New Roman" pitchFamily="18" charset="0"/>
                        </a:rPr>
                        <a:t>2008</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2009</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2010</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2011</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2012</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43</a:t>
                      </a:r>
                    </a:p>
                    <a:p>
                      <a:pPr algn="l">
                        <a:spcAft>
                          <a:spcPts val="0"/>
                        </a:spcAft>
                      </a:pPr>
                      <a:r>
                        <a:rPr lang="en-US" altLang="zh-TW" sz="1600" kern="100" dirty="0" smtClean="0">
                          <a:latin typeface="Times New Roman" pitchFamily="18" charset="0"/>
                          <a:ea typeface="新細明體"/>
                          <a:cs typeface="Times New Roman" pitchFamily="18" charset="0"/>
                        </a:rPr>
                        <a:t>38</a:t>
                      </a:r>
                    </a:p>
                    <a:p>
                      <a:pPr algn="l">
                        <a:spcAft>
                          <a:spcPts val="0"/>
                        </a:spcAft>
                      </a:pPr>
                      <a:r>
                        <a:rPr lang="en-US" altLang="zh-TW" sz="1600" kern="100" dirty="0" smtClean="0">
                          <a:latin typeface="Times New Roman" pitchFamily="18" charset="0"/>
                          <a:ea typeface="新細明體"/>
                          <a:cs typeface="Times New Roman" pitchFamily="18" charset="0"/>
                        </a:rPr>
                        <a:t>36</a:t>
                      </a:r>
                    </a:p>
                    <a:p>
                      <a:pPr algn="l">
                        <a:spcAft>
                          <a:spcPts val="0"/>
                        </a:spcAft>
                      </a:pPr>
                      <a:r>
                        <a:rPr lang="en-US" altLang="zh-TW" sz="1600" kern="100" dirty="0" smtClean="0">
                          <a:latin typeface="Times New Roman" pitchFamily="18" charset="0"/>
                          <a:ea typeface="新細明體"/>
                          <a:cs typeface="Times New Roman" pitchFamily="18" charset="0"/>
                        </a:rPr>
                        <a:t>72</a:t>
                      </a:r>
                    </a:p>
                    <a:p>
                      <a:pPr algn="l">
                        <a:spcAft>
                          <a:spcPts val="0"/>
                        </a:spcAft>
                      </a:pPr>
                      <a:r>
                        <a:rPr lang="en-US" altLang="zh-TW" sz="1600" kern="100" dirty="0" smtClean="0">
                          <a:latin typeface="Times New Roman" pitchFamily="18" charset="0"/>
                          <a:ea typeface="新細明體"/>
                          <a:cs typeface="Times New Roman" pitchFamily="18" charset="0"/>
                        </a:rPr>
                        <a:t>81</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0.08</a:t>
                      </a:r>
                    </a:p>
                    <a:p>
                      <a:pPr algn="l">
                        <a:spcAft>
                          <a:spcPts val="0"/>
                        </a:spcAft>
                      </a:pPr>
                      <a:r>
                        <a:rPr lang="en-US" altLang="zh-TW" sz="1600" kern="100" dirty="0" smtClean="0">
                          <a:latin typeface="Times New Roman" pitchFamily="18" charset="0"/>
                          <a:ea typeface="新細明體"/>
                          <a:cs typeface="Times New Roman" pitchFamily="18" charset="0"/>
                        </a:rPr>
                        <a:t>0.07</a:t>
                      </a:r>
                    </a:p>
                    <a:p>
                      <a:pPr algn="l">
                        <a:spcAft>
                          <a:spcPts val="0"/>
                        </a:spcAft>
                      </a:pPr>
                      <a:r>
                        <a:rPr lang="en-US" altLang="zh-TW" sz="1600" kern="100" dirty="0" smtClean="0">
                          <a:latin typeface="Times New Roman" pitchFamily="18" charset="0"/>
                          <a:ea typeface="新細明體"/>
                          <a:cs typeface="Times New Roman" pitchFamily="18" charset="0"/>
                        </a:rPr>
                        <a:t>0.07</a:t>
                      </a:r>
                    </a:p>
                    <a:p>
                      <a:pPr algn="l">
                        <a:spcAft>
                          <a:spcPts val="0"/>
                        </a:spcAft>
                      </a:pPr>
                      <a:r>
                        <a:rPr lang="en-US" altLang="zh-TW" sz="1600" kern="100" dirty="0" smtClean="0">
                          <a:latin typeface="Times New Roman" pitchFamily="18" charset="0"/>
                          <a:ea typeface="新細明體"/>
                          <a:cs typeface="Times New Roman" pitchFamily="18" charset="0"/>
                        </a:rPr>
                        <a:t>0.14</a:t>
                      </a:r>
                    </a:p>
                    <a:p>
                      <a:pPr algn="l">
                        <a:spcAft>
                          <a:spcPts val="0"/>
                        </a:spcAft>
                      </a:pPr>
                      <a:r>
                        <a:rPr lang="en-US" altLang="zh-TW" sz="1600" kern="100" dirty="0" smtClean="0">
                          <a:latin typeface="Times New Roman" pitchFamily="18" charset="0"/>
                          <a:ea typeface="新細明體"/>
                          <a:cs typeface="Times New Roman" pitchFamily="18" charset="0"/>
                        </a:rPr>
                        <a:t>0.16</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 Box 42"/>
          <p:cNvSpPr txBox="1">
            <a:spLocks noChangeArrowheads="1"/>
          </p:cNvSpPr>
          <p:nvPr/>
        </p:nvSpPr>
        <p:spPr bwMode="auto">
          <a:xfrm>
            <a:off x="-1574799" y="1884068"/>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1" lang="en-US" altLang="zh-TW" sz="1600" dirty="0">
                <a:latin typeface="Times New Roman" pitchFamily="18" charset="0"/>
                <a:ea typeface="新細明體" pitchFamily="18" charset="-120"/>
                <a:cs typeface="Times New Roman" pitchFamily="18" charset="0"/>
              </a:rPr>
              <a:t>Table 4   Cited during published year </a:t>
            </a:r>
            <a:r>
              <a:rPr lang="en-US" altLang="zh-TW" sz="1600" dirty="0">
                <a:latin typeface="Times New Roman" pitchFamily="18" charset="0"/>
                <a:cs typeface="Times New Roman" pitchFamily="18" charset="0"/>
              </a:rPr>
              <a:t>number of OA </a:t>
            </a:r>
            <a:r>
              <a:rPr lang="en-US" altLang="zh-TW" sz="1600" dirty="0" smtClean="0">
                <a:latin typeface="Times New Roman" pitchFamily="18" charset="0"/>
                <a:cs typeface="Times New Roman" pitchFamily="18" charset="0"/>
              </a:rPr>
              <a:t>ETDs </a:t>
            </a:r>
            <a:endParaRPr lang="zh-TW" altLang="zh-TW" sz="1600" dirty="0">
              <a:latin typeface="Times New Roman" pitchFamily="18" charset="0"/>
              <a:cs typeface="Times New Roman" pitchFamily="18" charset="0"/>
            </a:endParaRPr>
          </a:p>
        </p:txBody>
      </p:sp>
      <p:sp>
        <p:nvSpPr>
          <p:cNvPr id="11" name="Text Box 42"/>
          <p:cNvSpPr txBox="1">
            <a:spLocks noChangeArrowheads="1"/>
          </p:cNvSpPr>
          <p:nvPr/>
        </p:nvSpPr>
        <p:spPr bwMode="auto">
          <a:xfrm>
            <a:off x="-1433998" y="4030443"/>
            <a:ext cx="9144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1" lang="en-US" altLang="zh-TW" sz="1600" dirty="0">
                <a:latin typeface="Times New Roman" pitchFamily="18" charset="0"/>
                <a:ea typeface="新細明體" pitchFamily="18" charset="-120"/>
                <a:cs typeface="Times New Roman" pitchFamily="18" charset="0"/>
              </a:rPr>
              <a:t>Table 5   Cited during published year </a:t>
            </a:r>
            <a:r>
              <a:rPr lang="en-US" altLang="zh-TW" sz="1600" dirty="0">
                <a:latin typeface="Times New Roman" pitchFamily="18" charset="0"/>
                <a:cs typeface="Times New Roman" pitchFamily="18" charset="0"/>
              </a:rPr>
              <a:t>number of non-OA </a:t>
            </a:r>
            <a:r>
              <a:rPr lang="en-US" altLang="zh-TW" sz="1600" dirty="0" smtClean="0">
                <a:latin typeface="Times New Roman" pitchFamily="18" charset="0"/>
                <a:cs typeface="Times New Roman" pitchFamily="18" charset="0"/>
              </a:rPr>
              <a:t>ETDs </a:t>
            </a:r>
            <a:endParaRPr lang="zh-TW" altLang="zh-TW" sz="1600" dirty="0">
              <a:latin typeface="Times New Roman" pitchFamily="18" charset="0"/>
              <a:cs typeface="Times New Roman"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3276891374"/>
              </p:ext>
            </p:extLst>
          </p:nvPr>
        </p:nvGraphicFramePr>
        <p:xfrm>
          <a:off x="400140" y="4391674"/>
          <a:ext cx="5475725" cy="1706880"/>
        </p:xfrm>
        <a:graphic>
          <a:graphicData uri="http://schemas.openxmlformats.org/drawingml/2006/table">
            <a:tbl>
              <a:tblPr/>
              <a:tblGrid>
                <a:gridCol w="562925"/>
                <a:gridCol w="1616733"/>
                <a:gridCol w="1860683"/>
                <a:gridCol w="1435384"/>
              </a:tblGrid>
              <a:tr h="243840">
                <a:tc>
                  <a:txBody>
                    <a:bodyPr/>
                    <a:lstStyle/>
                    <a:p>
                      <a:pPr algn="l">
                        <a:spcAft>
                          <a:spcPts val="0"/>
                        </a:spcAft>
                      </a:pPr>
                      <a:r>
                        <a:rPr lang="en-US" sz="1600" kern="100" dirty="0">
                          <a:latin typeface="Times New Roman" pitchFamily="18" charset="0"/>
                          <a:ea typeface="新細明體"/>
                          <a:cs typeface="Times New Roman" pitchFamily="18" charset="0"/>
                        </a:rPr>
                        <a:t>Year </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Random</a:t>
                      </a:r>
                      <a:r>
                        <a:rPr lang="en-US" altLang="zh-TW" sz="1600" kern="100" baseline="0" dirty="0" smtClean="0">
                          <a:solidFill>
                            <a:schemeClr val="tx1"/>
                          </a:solidFill>
                          <a:latin typeface="Times New Roman" pitchFamily="18" charset="0"/>
                          <a:ea typeface="新細明體"/>
                          <a:cs typeface="Times New Roman" pitchFamily="18" charset="0"/>
                        </a:rPr>
                        <a:t> sample number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solidFill>
                            <a:schemeClr val="tx1"/>
                          </a:solidFill>
                          <a:latin typeface="Times New Roman" pitchFamily="18" charset="0"/>
                          <a:ea typeface="新細明體"/>
                          <a:cs typeface="Times New Roman" pitchFamily="18" charset="0"/>
                        </a:rPr>
                        <a:t>Cited</a:t>
                      </a:r>
                      <a:r>
                        <a:rPr lang="en-US" altLang="zh-TW" sz="1600" kern="100" baseline="0" dirty="0" smtClean="0">
                          <a:solidFill>
                            <a:schemeClr val="tx1"/>
                          </a:solidFill>
                          <a:latin typeface="Times New Roman" pitchFamily="18" charset="0"/>
                          <a:ea typeface="新細明體"/>
                          <a:cs typeface="Times New Roman" pitchFamily="18" charset="0"/>
                        </a:rPr>
                        <a:t> during published year</a:t>
                      </a:r>
                      <a:endParaRPr lang="zh-TW" sz="1600" kern="100" dirty="0">
                        <a:solidFill>
                          <a:schemeClr val="tx1"/>
                        </a:solidFill>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Immediacy index</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07">
                <a:tc>
                  <a:txBody>
                    <a:bodyPr/>
                    <a:lstStyle/>
                    <a:p>
                      <a:pPr algn="l">
                        <a:spcAft>
                          <a:spcPts val="0"/>
                        </a:spcAft>
                      </a:pPr>
                      <a:r>
                        <a:rPr lang="en-US" sz="1600" kern="100" dirty="0">
                          <a:latin typeface="Times New Roman" pitchFamily="18" charset="0"/>
                          <a:ea typeface="新細明體"/>
                          <a:cs typeface="Times New Roman" pitchFamily="18" charset="0"/>
                        </a:rPr>
                        <a:t>2008</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2009</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2010</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2011</a:t>
                      </a:r>
                      <a:endParaRPr lang="zh-TW" sz="1600" kern="100" dirty="0">
                        <a:latin typeface="Times New Roman" pitchFamily="18" charset="0"/>
                        <a:ea typeface="新細明體"/>
                        <a:cs typeface="Times New Roman" pitchFamily="18" charset="0"/>
                      </a:endParaRPr>
                    </a:p>
                    <a:p>
                      <a:pPr algn="l">
                        <a:spcAft>
                          <a:spcPts val="0"/>
                        </a:spcAft>
                      </a:pPr>
                      <a:r>
                        <a:rPr lang="en-US" sz="1600" kern="100" dirty="0">
                          <a:latin typeface="Times New Roman" pitchFamily="18" charset="0"/>
                          <a:ea typeface="新細明體"/>
                          <a:cs typeface="Times New Roman" pitchFamily="18" charset="0"/>
                        </a:rPr>
                        <a:t>2012</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p>
                    <a:p>
                      <a:pPr algn="l">
                        <a:spcAft>
                          <a:spcPts val="0"/>
                        </a:spcAft>
                      </a:pPr>
                      <a:r>
                        <a:rPr lang="en-US" altLang="zh-TW" sz="1600" kern="100" dirty="0" smtClean="0">
                          <a:latin typeface="Times New Roman" pitchFamily="18" charset="0"/>
                          <a:ea typeface="新細明體"/>
                          <a:cs typeface="Times New Roman" pitchFamily="18" charset="0"/>
                        </a:rPr>
                        <a:t>500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1</a:t>
                      </a:r>
                    </a:p>
                    <a:p>
                      <a:pPr algn="l">
                        <a:spcAft>
                          <a:spcPts val="0"/>
                        </a:spcAft>
                      </a:pPr>
                      <a:r>
                        <a:rPr lang="en-US" altLang="zh-TW" sz="1600" kern="100" dirty="0" smtClean="0">
                          <a:latin typeface="Times New Roman" pitchFamily="18" charset="0"/>
                          <a:ea typeface="新細明體"/>
                          <a:cs typeface="Times New Roman" pitchFamily="18" charset="0"/>
                        </a:rPr>
                        <a:t>2</a:t>
                      </a:r>
                    </a:p>
                    <a:p>
                      <a:pPr algn="l">
                        <a:spcAft>
                          <a:spcPts val="0"/>
                        </a:spcAft>
                      </a:pPr>
                      <a:r>
                        <a:rPr lang="en-US" altLang="zh-TW" sz="1600" kern="100" dirty="0" smtClean="0">
                          <a:latin typeface="Times New Roman" pitchFamily="18" charset="0"/>
                          <a:ea typeface="新細明體"/>
                          <a:cs typeface="Times New Roman" pitchFamily="18" charset="0"/>
                        </a:rPr>
                        <a:t>1</a:t>
                      </a:r>
                    </a:p>
                    <a:p>
                      <a:pPr algn="l">
                        <a:spcAft>
                          <a:spcPts val="0"/>
                        </a:spcAft>
                      </a:pPr>
                      <a:r>
                        <a:rPr lang="en-US" altLang="zh-TW" sz="1600" kern="100" dirty="0" smtClean="0">
                          <a:latin typeface="Times New Roman" pitchFamily="18" charset="0"/>
                          <a:ea typeface="新細明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p>
                    <a:p>
                      <a:pPr algn="l">
                        <a:spcAft>
                          <a:spcPts val="0"/>
                        </a:spcAft>
                      </a:pPr>
                      <a:r>
                        <a:rPr lang="en-US" altLang="zh-TW" sz="1600" kern="100" dirty="0" smtClean="0">
                          <a:latin typeface="Times New Roman" pitchFamily="18" charset="0"/>
                          <a:ea typeface="新細明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5875865" y="2200535"/>
            <a:ext cx="6062135" cy="3785652"/>
          </a:xfrm>
          <a:prstGeom prst="rect">
            <a:avLst/>
          </a:prstGeom>
        </p:spPr>
        <p:txBody>
          <a:bodyPr wrap="square">
            <a:spAutoFit/>
          </a:bodyPr>
          <a:lstStyle/>
          <a:p>
            <a:pPr marL="342900" indent="-342900">
              <a:buFont typeface="Wingdings" panose="05000000000000000000" pitchFamily="2" charset="2"/>
              <a:buChar char="Ø"/>
            </a:pPr>
            <a:r>
              <a:rPr lang="en-US" altLang="zh-TW" sz="2400" dirty="0" smtClean="0">
                <a:latin typeface="Times New Roman" panose="02020603050405020304" pitchFamily="18" charset="0"/>
                <a:cs typeface="Times New Roman" panose="02020603050405020304" pitchFamily="18" charset="0"/>
              </a:rPr>
              <a:t>In our previous </a:t>
            </a:r>
            <a:r>
              <a:rPr lang="en-US" altLang="zh-TW" sz="2400" dirty="0" smtClean="0">
                <a:latin typeface="Times New Roman" panose="02020603050405020304" pitchFamily="18" charset="0"/>
                <a:cs typeface="Times New Roman" panose="02020603050405020304" pitchFamily="18" charset="0"/>
              </a:rPr>
              <a:t>research</a:t>
            </a:r>
            <a:r>
              <a:rPr lang="zh-TW" altLang="en-US" sz="24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in 2014, </a:t>
            </a:r>
            <a:r>
              <a:rPr lang="en-US" altLang="zh-TW" sz="2400" dirty="0" smtClean="0">
                <a:latin typeface="Times New Roman" panose="02020603050405020304" pitchFamily="18" charset="0"/>
                <a:cs typeface="Times New Roman" panose="02020603050405020304" pitchFamily="18" charset="0"/>
              </a:rPr>
              <a:t>we found a significant difference between the immediacy index of OA and Non-OA ETDs</a:t>
            </a:r>
          </a:p>
          <a:p>
            <a:pPr marL="342900" indent="-342900">
              <a:buFont typeface="Wingdings" panose="05000000000000000000" pitchFamily="2" charset="2"/>
              <a:buChar char="Ø"/>
            </a:pPr>
            <a:r>
              <a:rPr lang="en-US" altLang="zh-TW" sz="2400" dirty="0" smtClean="0">
                <a:latin typeface="Times New Roman" panose="02020603050405020304" pitchFamily="18" charset="0"/>
                <a:cs typeface="Times New Roman" panose="02020603050405020304" pitchFamily="18" charset="0"/>
              </a:rPr>
              <a:t>Table </a:t>
            </a:r>
            <a:r>
              <a:rPr lang="en-US" altLang="zh-TW" sz="2400" dirty="0">
                <a:latin typeface="Times New Roman" panose="02020603050405020304" pitchFamily="18" charset="0"/>
                <a:cs typeface="Times New Roman" panose="02020603050405020304" pitchFamily="18" charset="0"/>
              </a:rPr>
              <a:t>4 reveals the average immediacy index of OA published during 2008-2012 is about 0.1, whereas Table 5 shows the average immediacy index of  non-OA is 0.</a:t>
            </a:r>
          </a:p>
          <a:p>
            <a:pPr marL="342900" indent="-342900">
              <a:buFont typeface="Wingdings" panose="05000000000000000000" pitchFamily="2" charset="2"/>
              <a:buChar char="Ø"/>
            </a:pPr>
            <a:r>
              <a:rPr lang="en-US" altLang="zh-TW" sz="2400" dirty="0">
                <a:latin typeface="Times New Roman" panose="02020603050405020304" pitchFamily="18" charset="0"/>
                <a:cs typeface="Times New Roman" panose="02020603050405020304" pitchFamily="18" charset="0"/>
              </a:rPr>
              <a:t>The immediacy index of OA published during 2008-2012 has shown a tendency to increase.</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16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Research Purpose</a:t>
            </a:r>
            <a:endParaRPr lang="zh-TW" altLang="en-US" dirty="0"/>
          </a:p>
        </p:txBody>
      </p:sp>
      <p:sp>
        <p:nvSpPr>
          <p:cNvPr id="3" name="內容版面配置區 2"/>
          <p:cNvSpPr>
            <a:spLocks noGrp="1"/>
          </p:cNvSpPr>
          <p:nvPr>
            <p:ph idx="1"/>
          </p:nvPr>
        </p:nvSpPr>
        <p:spPr/>
        <p:txBody>
          <a:bodyPr>
            <a:normAutofit/>
          </a:bodyPr>
          <a:lstStyle/>
          <a:p>
            <a:pPr lvl="0">
              <a:buFont typeface="Wingdings" panose="05000000000000000000" pitchFamily="2" charset="2"/>
              <a:buChar char="u"/>
            </a:pPr>
            <a:r>
              <a:rPr lang="en-US" altLang="zh-TW" sz="2400" dirty="0"/>
              <a:t>To identify the development of OA </a:t>
            </a:r>
            <a:r>
              <a:rPr lang="en-US" altLang="zh-TW" sz="2400" dirty="0" smtClean="0"/>
              <a:t>ETDs </a:t>
            </a:r>
            <a:r>
              <a:rPr lang="en-US" altLang="zh-TW" sz="2400" dirty="0"/>
              <a:t>in </a:t>
            </a:r>
            <a:r>
              <a:rPr lang="en-US" altLang="zh-TW" sz="2400" dirty="0" smtClean="0"/>
              <a:t>recent years </a:t>
            </a:r>
            <a:r>
              <a:rPr lang="en-US" altLang="zh-TW" sz="2400" dirty="0"/>
              <a:t>in </a:t>
            </a:r>
            <a:r>
              <a:rPr lang="en-US" altLang="zh-TW" sz="2400" dirty="0" smtClean="0"/>
              <a:t>Taiwan</a:t>
            </a:r>
          </a:p>
          <a:p>
            <a:pPr>
              <a:buFont typeface="Wingdings" panose="05000000000000000000" pitchFamily="2" charset="2"/>
              <a:buChar char="u"/>
            </a:pPr>
            <a:r>
              <a:rPr lang="en-US" altLang="zh-TW" sz="2400" dirty="0" smtClean="0"/>
              <a:t>To compare the difference of citation life cycle between OA and non-OA ETDs in Economic, Chinese, Medical, and Computer science field</a:t>
            </a:r>
          </a:p>
          <a:p>
            <a:pPr>
              <a:buFont typeface="Wingdings" panose="05000000000000000000" pitchFamily="2" charset="2"/>
              <a:buChar char="u"/>
            </a:pPr>
            <a:endParaRPr lang="zh-TW" altLang="en-US" sz="2400" dirty="0"/>
          </a:p>
        </p:txBody>
      </p:sp>
      <p:sp>
        <p:nvSpPr>
          <p:cNvPr id="4" name="日期版面配置區 3"/>
          <p:cNvSpPr>
            <a:spLocks noGrp="1"/>
          </p:cNvSpPr>
          <p:nvPr>
            <p:ph type="dt" sz="half" idx="10"/>
          </p:nvPr>
        </p:nvSpPr>
        <p:spPr/>
        <p:txBody>
          <a:bodyPr/>
          <a:lstStyle/>
          <a:p>
            <a:fld id="{2886DC31-CFA7-484A-B968-95A175293094}"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8</a:t>
            </a:fld>
            <a:endParaRPr lang="zh-TW" altLang="en-US"/>
          </a:p>
        </p:txBody>
      </p:sp>
    </p:spTree>
    <p:extLst>
      <p:ext uri="{BB962C8B-B14F-4D97-AF65-F5344CB8AC3E}">
        <p14:creationId xmlns:p14="http://schemas.microsoft.com/office/powerpoint/2010/main" val="235310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Research Methods</a:t>
            </a:r>
            <a:endParaRPr lang="zh-TW"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u"/>
            </a:pPr>
            <a:r>
              <a:rPr lang="en-US" altLang="zh-TW" sz="2400" dirty="0"/>
              <a:t>The research data of this paper is based on </a:t>
            </a:r>
            <a:r>
              <a:rPr lang="en-US" altLang="zh-TW" sz="2400" dirty="0">
                <a:solidFill>
                  <a:schemeClr val="accent1">
                    <a:lumMod val="60000"/>
                    <a:lumOff val="40000"/>
                  </a:schemeClr>
                </a:solidFill>
              </a:rPr>
              <a:t>bibliometric and citation analysis </a:t>
            </a:r>
            <a:r>
              <a:rPr lang="en-US" altLang="zh-TW" sz="2400" dirty="0"/>
              <a:t>of OA and non-OA </a:t>
            </a:r>
            <a:r>
              <a:rPr lang="en-US" altLang="zh-TW" sz="2400" dirty="0" smtClean="0"/>
              <a:t>ETDs</a:t>
            </a:r>
            <a:r>
              <a:rPr lang="en-US" altLang="zh-TW" sz="2400" dirty="0" smtClean="0"/>
              <a:t>.</a:t>
            </a:r>
          </a:p>
          <a:p>
            <a:pPr lvl="1">
              <a:buFont typeface="Wingdings" panose="05000000000000000000" pitchFamily="2" charset="2"/>
              <a:buChar char="u"/>
            </a:pPr>
            <a:r>
              <a:rPr lang="en-US" altLang="zh-TW" sz="2400" dirty="0"/>
              <a:t>Our measurement of quantitative statistics is focused on Number of OA on ETDs, </a:t>
            </a:r>
            <a:r>
              <a:rPr lang="en-US" altLang="zh-TW" sz="2400" dirty="0" smtClean="0"/>
              <a:t>Number of ETDs, published year, department, and citation count. </a:t>
            </a:r>
          </a:p>
          <a:p>
            <a:pPr lvl="1">
              <a:buFont typeface="Wingdings" panose="05000000000000000000" pitchFamily="2" charset="2"/>
              <a:buChar char="u"/>
            </a:pPr>
            <a:r>
              <a:rPr lang="en-US" altLang="zh-TW" sz="2400" dirty="0"/>
              <a:t>We conduct the study in the </a:t>
            </a:r>
            <a:r>
              <a:rPr lang="en-US" altLang="zh-TW" sz="2400" dirty="0" smtClean="0"/>
              <a:t>50 </a:t>
            </a:r>
            <a:r>
              <a:rPr lang="en-US" altLang="zh-TW" sz="2400" dirty="0"/>
              <a:t>random samples by each </a:t>
            </a:r>
            <a:r>
              <a:rPr lang="en-US" altLang="zh-TW" sz="2400" dirty="0" smtClean="0"/>
              <a:t>year </a:t>
            </a:r>
            <a:r>
              <a:rPr lang="en-US" altLang="zh-TW" sz="2400" dirty="0"/>
              <a:t>of OA and non-OA </a:t>
            </a:r>
            <a:r>
              <a:rPr lang="en-US" altLang="zh-TW" sz="2400" dirty="0" smtClean="0"/>
              <a:t>ETDs in different department.</a:t>
            </a:r>
          </a:p>
          <a:p>
            <a:pPr marL="91440" lvl="1" indent="-91440">
              <a:spcBef>
                <a:spcPts val="1200"/>
              </a:spcBef>
              <a:spcAft>
                <a:spcPts val="200"/>
              </a:spcAft>
              <a:buSzPct val="100000"/>
              <a:buFont typeface="Wingdings" panose="05000000000000000000" pitchFamily="2" charset="2"/>
              <a:buChar char="u"/>
            </a:pPr>
            <a:r>
              <a:rPr lang="en-US" altLang="zh-TW" sz="2400" dirty="0"/>
              <a:t>The research setting is in the National Digital Library of Theses and Dissertations (NDLTD) in Taiwan (</a:t>
            </a:r>
            <a:r>
              <a:rPr lang="en-US" altLang="zh-TW" sz="2400" dirty="0">
                <a:hlinkClick r:id="rId2"/>
              </a:rPr>
              <a:t>http://ndltd.ncl.edu.tw</a:t>
            </a:r>
            <a:r>
              <a:rPr lang="en-US" altLang="zh-TW" sz="2400" dirty="0" smtClean="0">
                <a:hlinkClick r:id="rId2"/>
              </a:rPr>
              <a:t>/</a:t>
            </a:r>
            <a:r>
              <a:rPr lang="en-US" altLang="zh-TW" sz="2400" dirty="0" smtClean="0"/>
              <a:t>)</a:t>
            </a:r>
          </a:p>
          <a:p>
            <a:pPr marL="91440" lvl="1" indent="-91440">
              <a:spcBef>
                <a:spcPts val="1200"/>
              </a:spcBef>
              <a:spcAft>
                <a:spcPts val="200"/>
              </a:spcAft>
              <a:buSzPct val="100000"/>
              <a:buFont typeface="Wingdings" panose="05000000000000000000" pitchFamily="2" charset="2"/>
              <a:buChar char="u"/>
            </a:pPr>
            <a:r>
              <a:rPr lang="en-US" altLang="zh-TW" sz="2400" dirty="0" smtClean="0"/>
              <a:t>3-stage life cycle analysis: the first sub-period, the second sub-period and the forward period</a:t>
            </a:r>
            <a:endParaRPr lang="en-US" altLang="zh-TW" sz="2400" dirty="0"/>
          </a:p>
          <a:p>
            <a:pPr>
              <a:buFont typeface="Wingdings" panose="05000000000000000000" pitchFamily="2" charset="2"/>
              <a:buChar char="u"/>
            </a:pPr>
            <a:endParaRPr lang="en-US" altLang="zh-TW" sz="2600" dirty="0"/>
          </a:p>
          <a:p>
            <a:pPr lvl="1">
              <a:buFont typeface="Wingdings" panose="05000000000000000000" pitchFamily="2" charset="2"/>
              <a:buChar char="u"/>
            </a:pPr>
            <a:endParaRPr lang="zh-TW" altLang="en-US" sz="2200" b="1" dirty="0"/>
          </a:p>
        </p:txBody>
      </p:sp>
      <p:sp>
        <p:nvSpPr>
          <p:cNvPr id="4" name="日期版面配置區 3"/>
          <p:cNvSpPr>
            <a:spLocks noGrp="1"/>
          </p:cNvSpPr>
          <p:nvPr>
            <p:ph type="dt" sz="half" idx="10"/>
          </p:nvPr>
        </p:nvSpPr>
        <p:spPr/>
        <p:txBody>
          <a:bodyPr/>
          <a:lstStyle/>
          <a:p>
            <a:fld id="{4D15A80F-A058-4182-8269-E204809DA1D4}" type="datetime1">
              <a:rPr lang="zh-TW" altLang="en-US" smtClean="0"/>
              <a:t>2016/7/4</a:t>
            </a:fld>
            <a:endParaRPr lang="zh-TW" altLang="en-US"/>
          </a:p>
        </p:txBody>
      </p:sp>
      <p:sp>
        <p:nvSpPr>
          <p:cNvPr id="5" name="投影片編號版面配置區 4"/>
          <p:cNvSpPr>
            <a:spLocks noGrp="1"/>
          </p:cNvSpPr>
          <p:nvPr>
            <p:ph type="sldNum" sz="quarter" idx="12"/>
          </p:nvPr>
        </p:nvSpPr>
        <p:spPr/>
        <p:txBody>
          <a:bodyPr/>
          <a:lstStyle/>
          <a:p>
            <a:fld id="{65695366-89D2-4F83-B940-6D2248F2507D}" type="slidenum">
              <a:rPr lang="zh-TW" altLang="en-US" smtClean="0"/>
              <a:t>9</a:t>
            </a:fld>
            <a:endParaRPr lang="zh-TW" altLang="en-US"/>
          </a:p>
        </p:txBody>
      </p:sp>
    </p:spTree>
    <p:extLst>
      <p:ext uri="{BB962C8B-B14F-4D97-AF65-F5344CB8AC3E}">
        <p14:creationId xmlns:p14="http://schemas.microsoft.com/office/powerpoint/2010/main" val="2526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444</TotalTime>
  <Words>1456</Words>
  <Application>Microsoft Office PowerPoint</Application>
  <PresentationFormat>寬螢幕</PresentationFormat>
  <Paragraphs>288</Paragraphs>
  <Slides>17</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新細明體</vt:lpstr>
      <vt:lpstr>標楷體</vt:lpstr>
      <vt:lpstr>Calibri</vt:lpstr>
      <vt:lpstr>Calibri Light</vt:lpstr>
      <vt:lpstr>Times New Roman</vt:lpstr>
      <vt:lpstr>Wingdings</vt:lpstr>
      <vt:lpstr>回顧</vt:lpstr>
      <vt:lpstr>The Citation Life Cycle of ETDs in Taiwan</vt:lpstr>
      <vt:lpstr>Outline</vt:lpstr>
      <vt:lpstr>National Digital Library of Theses and Dissertations in Taiwan(1/3) </vt:lpstr>
      <vt:lpstr>National Digital Library of Theses and Dissertations in Taiwan(2/3) </vt:lpstr>
      <vt:lpstr>National Digital Library of Theses and Dissertations in Taiwan(3/3) </vt:lpstr>
      <vt:lpstr>Open Access </vt:lpstr>
      <vt:lpstr>The Immediacy Index of OA and non-OA ETDs</vt:lpstr>
      <vt:lpstr>Research Purpose</vt:lpstr>
      <vt:lpstr>Research Methods</vt:lpstr>
      <vt:lpstr>Research Findings</vt:lpstr>
      <vt:lpstr>The recent development of OA ETDs in Taiwan</vt:lpstr>
      <vt:lpstr>The citation count of Medical and Computer Science: Low-count case</vt:lpstr>
      <vt:lpstr>The citation count of Economic and Chinese Field: High-counts case</vt:lpstr>
      <vt:lpstr>Conclusion (1/3): The citation life cycle – Two sub-period analysis</vt:lpstr>
      <vt:lpstr>Conclusion (2/3): The citation life cycle of OA and Non-OA ETDs – Two cross-point analysis</vt:lpstr>
      <vt:lpstr>Conclusion (3/3): The expected citation life cycle – Two forward shape analysis</vt:lpstr>
      <vt:lpstr>Thank you for your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citation life cycle of ETDs in Taiwan</dc:title>
  <dc:creator>phoeny</dc:creator>
  <cp:lastModifiedBy>User</cp:lastModifiedBy>
  <cp:revision>288</cp:revision>
  <dcterms:created xsi:type="dcterms:W3CDTF">2016-06-30T00:35:41Z</dcterms:created>
  <dcterms:modified xsi:type="dcterms:W3CDTF">2016-07-04T11:55:08Z</dcterms:modified>
</cp:coreProperties>
</file>