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6" r:id="rId3"/>
    <p:sldId id="271" r:id="rId4"/>
    <p:sldId id="273" r:id="rId5"/>
    <p:sldId id="289" r:id="rId6"/>
    <p:sldId id="275" r:id="rId7"/>
    <p:sldId id="276" r:id="rId8"/>
    <p:sldId id="277" r:id="rId9"/>
    <p:sldId id="278" r:id="rId10"/>
    <p:sldId id="280" r:id="rId11"/>
    <p:sldId id="281" r:id="rId12"/>
    <p:sldId id="282" r:id="rId13"/>
    <p:sldId id="291" r:id="rId14"/>
    <p:sldId id="288" r:id="rId15"/>
    <p:sldId id="267"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5274" autoAdjust="0"/>
  </p:normalViewPr>
  <p:slideViewPr>
    <p:cSldViewPr>
      <p:cViewPr varScale="1">
        <p:scale>
          <a:sx n="68" d="100"/>
          <a:sy n="68" d="100"/>
        </p:scale>
        <p:origin x="756" y="72"/>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6/30/2016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6/30/2016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1583" y="2060848"/>
            <a:ext cx="9753600" cy="1552489"/>
          </a:xfrm>
        </p:spPr>
        <p:txBody>
          <a:bodyPr>
            <a:normAutofit fontScale="90000"/>
          </a:bodyPr>
          <a:lstStyle/>
          <a:p>
            <a:pPr algn="ctr"/>
            <a:r>
              <a:rPr lang="en-IN" sz="3600" b="1" dirty="0">
                <a:latin typeface="Baskerville Old Face" panose="02020602080505020303" pitchFamily="18" charset="0"/>
              </a:rPr>
              <a:t>Ontology Libraries: </a:t>
            </a:r>
            <a:r>
              <a:rPr lang="en-US" sz="3600" b="1" dirty="0">
                <a:latin typeface="Baskerville Old Face" panose="02020602080505020303" pitchFamily="18" charset="0"/>
              </a:rPr>
              <a:t>A Study from Ontofier and Ontologist Perspectives</a:t>
            </a:r>
          </a:p>
        </p:txBody>
      </p:sp>
      <p:sp>
        <p:nvSpPr>
          <p:cNvPr id="3" name="Subtitle 2"/>
          <p:cNvSpPr>
            <a:spLocks noGrp="1"/>
          </p:cNvSpPr>
          <p:nvPr>
            <p:ph type="subTitle" idx="1"/>
          </p:nvPr>
        </p:nvSpPr>
        <p:spPr>
          <a:xfrm>
            <a:off x="1439331" y="4221088"/>
            <a:ext cx="9557318" cy="1944216"/>
          </a:xfrm>
        </p:spPr>
        <p:txBody>
          <a:bodyPr>
            <a:normAutofit/>
          </a:bodyPr>
          <a:lstStyle/>
          <a:p>
            <a:pPr algn="ctr"/>
            <a:r>
              <a:rPr lang="en-US" u="sng" dirty="0">
                <a:solidFill>
                  <a:schemeClr val="tx2">
                    <a:lumMod val="95000"/>
                    <a:lumOff val="5000"/>
                  </a:schemeClr>
                </a:solidFill>
                <a:latin typeface="Baskerville Old Face" panose="02020602080505020303" pitchFamily="18" charset="0"/>
              </a:rPr>
              <a:t>Debashis Naskar</a:t>
            </a:r>
            <a:r>
              <a:rPr lang="en-US" baseline="30000" dirty="0">
                <a:solidFill>
                  <a:schemeClr val="tx2">
                    <a:lumMod val="95000"/>
                    <a:lumOff val="5000"/>
                  </a:schemeClr>
                </a:solidFill>
                <a:latin typeface="Andalus" panose="02020603050405020304" pitchFamily="18" charset="-78"/>
                <a:cs typeface="Andalus" panose="02020603050405020304" pitchFamily="18" charset="-78"/>
              </a:rPr>
              <a:t>1</a:t>
            </a:r>
            <a:r>
              <a:rPr lang="en-US" dirty="0">
                <a:solidFill>
                  <a:schemeClr val="tx2">
                    <a:lumMod val="95000"/>
                    <a:lumOff val="5000"/>
                  </a:schemeClr>
                </a:solidFill>
                <a:latin typeface="Baskerville Old Face" panose="02020602080505020303" pitchFamily="18" charset="0"/>
              </a:rPr>
              <a:t> and </a:t>
            </a:r>
            <a:r>
              <a:rPr lang="es-ES" dirty="0">
                <a:solidFill>
                  <a:schemeClr val="tx2">
                    <a:lumMod val="95000"/>
                    <a:lumOff val="5000"/>
                  </a:schemeClr>
                </a:solidFill>
                <a:latin typeface="Baskerville Old Face" panose="02020602080505020303" pitchFamily="18" charset="0"/>
              </a:rPr>
              <a:t>Biswanath </a:t>
            </a:r>
            <a:r>
              <a:rPr lang="es-ES" dirty="0" err="1">
                <a:solidFill>
                  <a:schemeClr val="tx2">
                    <a:lumMod val="95000"/>
                    <a:lumOff val="5000"/>
                  </a:schemeClr>
                </a:solidFill>
                <a:latin typeface="Baskerville Old Face" panose="02020602080505020303" pitchFamily="18" charset="0"/>
              </a:rPr>
              <a:t>Dutta</a:t>
            </a:r>
            <a:r>
              <a:rPr lang="en-US" baseline="30000" dirty="0">
                <a:solidFill>
                  <a:schemeClr val="tx2">
                    <a:lumMod val="95000"/>
                    <a:lumOff val="5000"/>
                  </a:schemeClr>
                </a:solidFill>
                <a:latin typeface="Andalus" panose="02020603050405020304" pitchFamily="18" charset="-78"/>
                <a:cs typeface="Andalus" panose="02020603050405020304" pitchFamily="18" charset="-78"/>
              </a:rPr>
              <a:t>2</a:t>
            </a:r>
          </a:p>
          <a:p>
            <a:pPr algn="ctr">
              <a:lnSpc>
                <a:spcPct val="50000"/>
              </a:lnSpc>
            </a:pPr>
            <a:endParaRPr lang="en-US" sz="2400" dirty="0">
              <a:solidFill>
                <a:schemeClr val="tx2">
                  <a:lumMod val="95000"/>
                  <a:lumOff val="5000"/>
                </a:schemeClr>
              </a:solidFill>
              <a:latin typeface="Baskerville Old Face" panose="02020602080505020303" pitchFamily="18" charset="0"/>
            </a:endParaRPr>
          </a:p>
          <a:p>
            <a:pPr algn="ctr">
              <a:lnSpc>
                <a:spcPct val="100000"/>
              </a:lnSpc>
            </a:pPr>
            <a:r>
              <a:rPr lang="en-US" sz="2600" dirty="0">
                <a:solidFill>
                  <a:schemeClr val="tx2">
                    <a:lumMod val="95000"/>
                    <a:lumOff val="5000"/>
                  </a:schemeClr>
                </a:solidFill>
                <a:latin typeface="Andalus" panose="02020603050405020304" pitchFamily="18" charset="-78"/>
                <a:cs typeface="Andalus" panose="02020603050405020304" pitchFamily="18" charset="-78"/>
              </a:rPr>
              <a:t>DSIC, Universitat Politècnica de València</a:t>
            </a:r>
            <a:r>
              <a:rPr lang="en-US" sz="2600" baseline="30000" dirty="0">
                <a:solidFill>
                  <a:schemeClr val="tx2">
                    <a:lumMod val="95000"/>
                    <a:lumOff val="5000"/>
                  </a:schemeClr>
                </a:solidFill>
                <a:latin typeface="Andalus" panose="02020603050405020304" pitchFamily="18" charset="-78"/>
                <a:cs typeface="Andalus" panose="02020603050405020304" pitchFamily="18" charset="-78"/>
              </a:rPr>
              <a:t>1</a:t>
            </a:r>
          </a:p>
          <a:p>
            <a:pPr algn="ctr">
              <a:lnSpc>
                <a:spcPct val="100000"/>
              </a:lnSpc>
            </a:pPr>
            <a:r>
              <a:rPr lang="en-US" sz="2600" dirty="0">
                <a:solidFill>
                  <a:schemeClr val="tx2">
                    <a:lumMod val="95000"/>
                    <a:lumOff val="5000"/>
                  </a:schemeClr>
                </a:solidFill>
                <a:latin typeface="Andalus" panose="02020603050405020304" pitchFamily="18" charset="-78"/>
                <a:cs typeface="Andalus" panose="02020603050405020304" pitchFamily="18" charset="-78"/>
              </a:rPr>
              <a:t>DRTC, </a:t>
            </a:r>
            <a:r>
              <a:rPr lang="en-IN" sz="2600" dirty="0">
                <a:solidFill>
                  <a:schemeClr val="tx2">
                    <a:lumMod val="95000"/>
                    <a:lumOff val="5000"/>
                  </a:schemeClr>
                </a:solidFill>
                <a:latin typeface="Andalus" panose="02020603050405020304" pitchFamily="18" charset="-78"/>
                <a:cs typeface="Andalus" panose="02020603050405020304" pitchFamily="18" charset="-78"/>
              </a:rPr>
              <a:t>Indian Statistical Institut</a:t>
            </a:r>
            <a:r>
              <a:rPr lang="en-US" sz="2600" dirty="0">
                <a:solidFill>
                  <a:schemeClr val="tx2">
                    <a:lumMod val="95000"/>
                    <a:lumOff val="5000"/>
                  </a:schemeClr>
                </a:solidFill>
                <a:latin typeface="Andalus" panose="02020603050405020304" pitchFamily="18" charset="-78"/>
                <a:cs typeface="Andalus" panose="02020603050405020304" pitchFamily="18" charset="-78"/>
              </a:rPr>
              <a:t>e</a:t>
            </a:r>
            <a:r>
              <a:rPr lang="en-US" sz="2600" baseline="30000" dirty="0">
                <a:solidFill>
                  <a:schemeClr val="tx2">
                    <a:lumMod val="95000"/>
                    <a:lumOff val="5000"/>
                  </a:schemeClr>
                </a:solidFill>
                <a:latin typeface="Andalus" panose="02020603050405020304" pitchFamily="18" charset="-78"/>
                <a:cs typeface="Andalus" panose="02020603050405020304" pitchFamily="18" charset="-78"/>
              </a:rPr>
              <a:t>2</a:t>
            </a:r>
            <a:endParaRPr lang="en-US" sz="2600" dirty="0">
              <a:solidFill>
                <a:schemeClr val="tx2">
                  <a:lumMod val="95000"/>
                  <a:lumOff val="5000"/>
                </a:schemeClr>
              </a:solidFill>
              <a:latin typeface="Andalus" panose="02020603050405020304" pitchFamily="18" charset="-78"/>
              <a:cs typeface="Andalus" panose="02020603050405020304" pitchFamily="18" charset="-78"/>
            </a:endParaRPr>
          </a:p>
          <a:p>
            <a:endParaRPr lang="en-US" sz="2400" dirty="0">
              <a:solidFill>
                <a:schemeClr val="tx2">
                  <a:lumMod val="95000"/>
                  <a:lumOff val="5000"/>
                </a:schemeClr>
              </a:solidFill>
              <a:latin typeface="Baskerville Old Face" panose="02020602080505020303" pitchFamily="18"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3">
                    <a14:imgEffect>
                      <a14:sharpenSoften amount="-19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7748" y="79518"/>
            <a:ext cx="1656184" cy="1617582"/>
          </a:xfrm>
          <a:prstGeom prst="rect">
            <a:avLst/>
          </a:prstGeom>
          <a:gradFill>
            <a:gsLst>
              <a:gs pos="64000">
                <a:schemeClr val="bg1">
                  <a:alpha val="0"/>
                </a:schemeClr>
              </a:gs>
              <a:gs pos="28000">
                <a:schemeClr val="bg1"/>
              </a:gs>
              <a:gs pos="10000">
                <a:schemeClr val="bg1">
                  <a:lumMod val="95000"/>
                </a:schemeClr>
              </a:gs>
              <a:gs pos="100000">
                <a:schemeClr val="bg1">
                  <a:lumMod val="85000"/>
                </a:schemeClr>
              </a:gs>
            </a:gsLst>
            <a:path path="circle">
              <a:fillToRect l="100000" b="100000"/>
            </a:path>
          </a:gradFill>
        </p:spPr>
      </p:pic>
      <p:pic>
        <p:nvPicPr>
          <p:cNvPr id="5" name="Picture 2" descr="http://upload.wikimedia.org/wikipedia/en/thumb/b/b0/Indianstatisticalinstitutelogo.svg/528px-Indianstatisticalinstitutelogo.svg.png"/>
          <p:cNvPicPr>
            <a:picLocks noChangeAspect="1" noChangeArrowheads="1"/>
          </p:cNvPicPr>
          <p:nvPr/>
        </p:nvPicPr>
        <p:blipFill>
          <a:blip r:embed="rId4">
            <a:clrChange>
              <a:clrFrom>
                <a:srgbClr val="000000">
                  <a:alpha val="0"/>
                </a:srgbClr>
              </a:clrFrom>
              <a:clrTo>
                <a:srgbClr val="000000">
                  <a:alpha val="0"/>
                </a:srgbClr>
              </a:clrTo>
            </a:clrChange>
          </a:blip>
          <a:srcRect/>
          <a:stretch>
            <a:fillRect/>
          </a:stretch>
        </p:blipFill>
        <p:spPr bwMode="auto">
          <a:xfrm>
            <a:off x="10630916" y="84567"/>
            <a:ext cx="1557909" cy="1612533"/>
          </a:xfrm>
          <a:prstGeom prst="rect">
            <a:avLst/>
          </a:prstGeom>
          <a:solidFill>
            <a:sysClr val="window" lastClr="FFFFFF"/>
          </a:solidFill>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195181"/>
            <a:ext cx="11208940" cy="569525"/>
          </a:xfrm>
        </p:spPr>
        <p:txBody>
          <a:bodyPr>
            <a:normAutofit/>
          </a:bodyPr>
          <a:lstStyle/>
          <a:p>
            <a:r>
              <a:rPr lang="en-IN" sz="3200" dirty="0">
                <a:latin typeface="Times New Roman" panose="02020603050405020304" pitchFamily="18" charset="0"/>
                <a:cs typeface="Times New Roman" panose="02020603050405020304" pitchFamily="18" charset="0"/>
              </a:rPr>
              <a:t>Examples of ontology libraries </a:t>
            </a:r>
          </a:p>
        </p:txBody>
      </p:sp>
      <p:sp>
        <p:nvSpPr>
          <p:cNvPr id="4" name="Slide Number Placeholder 3"/>
          <p:cNvSpPr>
            <a:spLocks noGrp="1"/>
          </p:cNvSpPr>
          <p:nvPr>
            <p:ph type="sldNum" sz="quarter" idx="12"/>
          </p:nvPr>
        </p:nvSpPr>
        <p:spPr/>
        <p:txBody>
          <a:bodyPr/>
          <a:lstStyle/>
          <a:p>
            <a:fld id="{F36C87F6-986D-49E6-AF40-1B3A1EE8064D}" type="slidenum">
              <a:rPr lang="en-IN" smtClean="0"/>
              <a:t>10</a:t>
            </a:fld>
            <a:endParaRPr lang="en-IN"/>
          </a:p>
        </p:txBody>
      </p:sp>
      <p:cxnSp>
        <p:nvCxnSpPr>
          <p:cNvPr id="5" name="Straight Connector 4"/>
          <p:cNvCxnSpPr/>
          <p:nvPr/>
        </p:nvCxnSpPr>
        <p:spPr>
          <a:xfrm>
            <a:off x="0" y="908720"/>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114" y="1556792"/>
            <a:ext cx="11820595" cy="2401059"/>
          </a:xfrm>
          <a:prstGeom prst="rect">
            <a:avLst/>
          </a:prstGeom>
        </p:spPr>
      </p:pic>
    </p:spTree>
    <p:extLst>
      <p:ext uri="{BB962C8B-B14F-4D97-AF65-F5344CB8AC3E}">
        <p14:creationId xmlns:p14="http://schemas.microsoft.com/office/powerpoint/2010/main" val="317548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287282"/>
            <a:ext cx="10853466" cy="502840"/>
          </a:xfrm>
        </p:spPr>
        <p:txBody>
          <a:bodyPr>
            <a:noAutofit/>
          </a:bodyPr>
          <a:lstStyle/>
          <a:p>
            <a:r>
              <a:rPr lang="en-IN" sz="3200" dirty="0">
                <a:latin typeface="Times New Roman" panose="02020603050405020304" pitchFamily="18" charset="0"/>
                <a:cs typeface="Times New Roman" panose="02020603050405020304" pitchFamily="18" charset="0"/>
              </a:rPr>
              <a:t>Evaluation of the Ontology libraries </a:t>
            </a:r>
          </a:p>
        </p:txBody>
      </p:sp>
      <p:sp>
        <p:nvSpPr>
          <p:cNvPr id="3" name="Content Placeholder 2"/>
          <p:cNvSpPr>
            <a:spLocks noGrp="1"/>
          </p:cNvSpPr>
          <p:nvPr>
            <p:ph idx="1"/>
          </p:nvPr>
        </p:nvSpPr>
        <p:spPr>
          <a:xfrm>
            <a:off x="261764" y="1044053"/>
            <a:ext cx="11737304" cy="5404373"/>
          </a:xfrm>
        </p:spPr>
        <p:txBody>
          <a:bodyPr>
            <a:noAutofit/>
          </a:bodyPr>
          <a:lstStyle/>
          <a:p>
            <a:pPr algn="just">
              <a:lnSpc>
                <a:spcPct val="100000"/>
              </a:lnSpc>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Target: to make a comparative analysis of the existing and popular ontology libraries. </a:t>
            </a:r>
            <a:endParaRPr lang="en-IN" sz="2000" strike="sngStrike"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To do the analysis, we have identified the following characteristics. </a:t>
            </a:r>
          </a:p>
          <a:p>
            <a:pPr lvl="1" algn="just">
              <a:lnSpc>
                <a:spcPct val="150000"/>
              </a:lnSpc>
              <a:buFont typeface="Wingdings" panose="05000000000000000000" pitchFamily="2" charset="2"/>
              <a:buChar char="v"/>
            </a:pPr>
            <a:r>
              <a:rPr lang="en-IN" sz="1600" b="1" i="1"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Specialization or field</a:t>
            </a:r>
          </a:p>
          <a:p>
            <a:pPr lvl="1" algn="just">
              <a:lnSpc>
                <a:spcPct val="150000"/>
              </a:lnSpc>
              <a:buFont typeface="Wingdings" panose="05000000000000000000" pitchFamily="2" charset="2"/>
              <a:buChar char="v"/>
            </a:pPr>
            <a:r>
              <a:rPr lang="en-US" sz="1600" b="1" i="1" dirty="0">
                <a:latin typeface="Times New Roman" panose="02020603050405020304" pitchFamily="18" charset="0"/>
                <a:cs typeface="Times New Roman" panose="02020603050405020304" pitchFamily="18" charset="0"/>
              </a:rPr>
              <a:t> </a:t>
            </a:r>
            <a:r>
              <a:rPr lang="en-IN" sz="1600" b="1" i="1" dirty="0">
                <a:latin typeface="Times New Roman" panose="02020603050405020304" pitchFamily="18" charset="0"/>
                <a:cs typeface="Times New Roman" panose="02020603050405020304" pitchFamily="18" charset="0"/>
              </a:rPr>
              <a:t>Browsing and searching ontologies</a:t>
            </a:r>
          </a:p>
          <a:p>
            <a:pPr lvl="1" algn="just">
              <a:lnSpc>
                <a:spcPct val="150000"/>
              </a:lnSpc>
              <a:buFont typeface="Wingdings" panose="05000000000000000000" pitchFamily="2" charset="2"/>
              <a:buChar char="v"/>
            </a:pPr>
            <a:r>
              <a:rPr lang="en-IN" sz="1600" b="1" i="1" dirty="0">
                <a:latin typeface="Times New Roman" panose="02020603050405020304" pitchFamily="18" charset="0"/>
                <a:cs typeface="Times New Roman" panose="02020603050405020304" pitchFamily="18" charset="0"/>
              </a:rPr>
              <a:t> Submission process of ontology</a:t>
            </a:r>
          </a:p>
          <a:p>
            <a:pPr lvl="1" algn="just">
              <a:lnSpc>
                <a:spcPct val="150000"/>
              </a:lnSpc>
              <a:buFont typeface="Wingdings" panose="05000000000000000000" pitchFamily="2" charset="2"/>
              <a:buChar char="v"/>
            </a:pPr>
            <a:r>
              <a:rPr lang="en-IN" sz="1600" b="1" i="1"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Mapping and relations</a:t>
            </a:r>
          </a:p>
          <a:p>
            <a:pPr lvl="1" algn="just">
              <a:lnSpc>
                <a:spcPct val="150000"/>
              </a:lnSpc>
              <a:buFont typeface="Wingdings" panose="05000000000000000000" pitchFamily="2" charset="2"/>
              <a:buChar char="v"/>
            </a:pPr>
            <a:r>
              <a:rPr lang="en-US" sz="1600" b="1" i="1" dirty="0">
                <a:latin typeface="Times New Roman" panose="02020603050405020304" pitchFamily="18" charset="0"/>
                <a:cs typeface="Times New Roman" panose="02020603050405020304" pitchFamily="18" charset="0"/>
              </a:rPr>
              <a:t> Web service protocol(API)</a:t>
            </a:r>
          </a:p>
          <a:p>
            <a:pPr lvl="1" algn="just">
              <a:lnSpc>
                <a:spcPct val="150000"/>
              </a:lnSpc>
              <a:buFont typeface="Wingdings" panose="05000000000000000000" pitchFamily="2" charset="2"/>
              <a:buChar char="v"/>
            </a:pPr>
            <a:r>
              <a:rPr lang="en-US" sz="1600" b="1" i="1" dirty="0">
                <a:latin typeface="Times New Roman" panose="02020603050405020304" pitchFamily="18" charset="0"/>
                <a:cs typeface="Times New Roman" panose="02020603050405020304" pitchFamily="18" charset="0"/>
              </a:rPr>
              <a:t> Usage and access of ontology</a:t>
            </a:r>
          </a:p>
          <a:p>
            <a:pPr lvl="1" algn="just">
              <a:lnSpc>
                <a:spcPct val="150000"/>
              </a:lnSpc>
              <a:buFont typeface="Wingdings" panose="05000000000000000000" pitchFamily="2" charset="2"/>
              <a:buChar char="v"/>
            </a:pPr>
            <a:r>
              <a:rPr lang="en-US" sz="1600" b="1" i="1" dirty="0">
                <a:latin typeface="Times New Roman" panose="02020603050405020304" pitchFamily="18" charset="0"/>
                <a:cs typeface="Times New Roman" panose="02020603050405020304" pitchFamily="18" charset="0"/>
              </a:rPr>
              <a:t> File format for input and output</a:t>
            </a:r>
          </a:p>
          <a:p>
            <a:pPr lvl="1" algn="just">
              <a:lnSpc>
                <a:spcPct val="150000"/>
              </a:lnSpc>
              <a:buFont typeface="Wingdings" panose="05000000000000000000" pitchFamily="2" charset="2"/>
              <a:buChar char="v"/>
            </a:pPr>
            <a:r>
              <a:rPr lang="en-US" sz="1600" b="1" i="1" dirty="0">
                <a:latin typeface="Times New Roman" panose="02020603050405020304" pitchFamily="18" charset="0"/>
                <a:cs typeface="Times New Roman" panose="02020603050405020304" pitchFamily="18" charset="0"/>
              </a:rPr>
              <a:t> Technology and interface</a:t>
            </a:r>
            <a:endParaRPr lang="en-IN" sz="1600" b="1"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36C87F6-986D-49E6-AF40-1B3A1EE8064D}" type="slidenum">
              <a:rPr lang="en-IN" smtClean="0"/>
              <a:t>11</a:t>
            </a:fld>
            <a:endParaRPr lang="en-IN"/>
          </a:p>
        </p:txBody>
      </p:sp>
      <p:cxnSp>
        <p:nvCxnSpPr>
          <p:cNvPr id="5" name="Straight Connector 4"/>
          <p:cNvCxnSpPr/>
          <p:nvPr/>
        </p:nvCxnSpPr>
        <p:spPr>
          <a:xfrm>
            <a:off x="0" y="908720"/>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99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C87F6-986D-49E6-AF40-1B3A1EE8064D}" type="slidenum">
              <a:rPr lang="en-IN" smtClean="0"/>
              <a:t>12</a:t>
            </a:fld>
            <a:endParaRPr lang="en-IN"/>
          </a:p>
        </p:txBody>
      </p:sp>
      <p:graphicFrame>
        <p:nvGraphicFramePr>
          <p:cNvPr id="2" name="Table 1"/>
          <p:cNvGraphicFramePr>
            <a:graphicFrameLocks noGrp="1"/>
          </p:cNvGraphicFramePr>
          <p:nvPr>
            <p:extLst>
              <p:ext uri="{D42A27DB-BD31-4B8C-83A1-F6EECF244321}">
                <p14:modId xmlns:p14="http://schemas.microsoft.com/office/powerpoint/2010/main" val="1354241592"/>
              </p:ext>
            </p:extLst>
          </p:nvPr>
        </p:nvGraphicFramePr>
        <p:xfrm>
          <a:off x="32195" y="19828"/>
          <a:ext cx="12112557" cy="6761215"/>
        </p:xfrm>
        <a:graphic>
          <a:graphicData uri="http://schemas.openxmlformats.org/drawingml/2006/table">
            <a:tbl>
              <a:tblPr firstRow="1" bandRow="1">
                <a:tableStyleId>{F5AB1C69-6EDB-4FF4-983F-18BD219EF322}</a:tableStyleId>
              </a:tblPr>
              <a:tblGrid>
                <a:gridCol w="1094595">
                  <a:extLst>
                    <a:ext uri="{9D8B030D-6E8A-4147-A177-3AD203B41FA5}">
                      <a16:colId xmlns:a16="http://schemas.microsoft.com/office/drawing/2014/main" val="1755471241"/>
                    </a:ext>
                  </a:extLst>
                </a:gridCol>
                <a:gridCol w="1094595">
                  <a:extLst>
                    <a:ext uri="{9D8B030D-6E8A-4147-A177-3AD203B41FA5}">
                      <a16:colId xmlns:a16="http://schemas.microsoft.com/office/drawing/2014/main" val="160409066"/>
                    </a:ext>
                  </a:extLst>
                </a:gridCol>
                <a:gridCol w="1094595">
                  <a:extLst>
                    <a:ext uri="{9D8B030D-6E8A-4147-A177-3AD203B41FA5}">
                      <a16:colId xmlns:a16="http://schemas.microsoft.com/office/drawing/2014/main" val="1293412092"/>
                    </a:ext>
                  </a:extLst>
                </a:gridCol>
                <a:gridCol w="1094595">
                  <a:extLst>
                    <a:ext uri="{9D8B030D-6E8A-4147-A177-3AD203B41FA5}">
                      <a16:colId xmlns:a16="http://schemas.microsoft.com/office/drawing/2014/main" val="4287190601"/>
                    </a:ext>
                  </a:extLst>
                </a:gridCol>
                <a:gridCol w="1094595">
                  <a:extLst>
                    <a:ext uri="{9D8B030D-6E8A-4147-A177-3AD203B41FA5}">
                      <a16:colId xmlns:a16="http://schemas.microsoft.com/office/drawing/2014/main" val="2030890236"/>
                    </a:ext>
                  </a:extLst>
                </a:gridCol>
                <a:gridCol w="1094595">
                  <a:extLst>
                    <a:ext uri="{9D8B030D-6E8A-4147-A177-3AD203B41FA5}">
                      <a16:colId xmlns:a16="http://schemas.microsoft.com/office/drawing/2014/main" val="1304781027"/>
                    </a:ext>
                  </a:extLst>
                </a:gridCol>
                <a:gridCol w="1094595">
                  <a:extLst>
                    <a:ext uri="{9D8B030D-6E8A-4147-A177-3AD203B41FA5}">
                      <a16:colId xmlns:a16="http://schemas.microsoft.com/office/drawing/2014/main" val="529354662"/>
                    </a:ext>
                  </a:extLst>
                </a:gridCol>
                <a:gridCol w="1094595">
                  <a:extLst>
                    <a:ext uri="{9D8B030D-6E8A-4147-A177-3AD203B41FA5}">
                      <a16:colId xmlns:a16="http://schemas.microsoft.com/office/drawing/2014/main" val="1485683858"/>
                    </a:ext>
                  </a:extLst>
                </a:gridCol>
                <a:gridCol w="1094595">
                  <a:extLst>
                    <a:ext uri="{9D8B030D-6E8A-4147-A177-3AD203B41FA5}">
                      <a16:colId xmlns:a16="http://schemas.microsoft.com/office/drawing/2014/main" val="2775908094"/>
                    </a:ext>
                  </a:extLst>
                </a:gridCol>
                <a:gridCol w="1094595">
                  <a:extLst>
                    <a:ext uri="{9D8B030D-6E8A-4147-A177-3AD203B41FA5}">
                      <a16:colId xmlns:a16="http://schemas.microsoft.com/office/drawing/2014/main" val="1719484746"/>
                    </a:ext>
                  </a:extLst>
                </a:gridCol>
                <a:gridCol w="1166607">
                  <a:extLst>
                    <a:ext uri="{9D8B030D-6E8A-4147-A177-3AD203B41FA5}">
                      <a16:colId xmlns:a16="http://schemas.microsoft.com/office/drawing/2014/main" val="958884731"/>
                    </a:ext>
                  </a:extLst>
                </a:gridCol>
              </a:tblGrid>
              <a:tr h="749041">
                <a:tc>
                  <a:txBody>
                    <a:bodyPr/>
                    <a:lstStyle/>
                    <a:p>
                      <a:endParaRPr lang="en-IN" dirty="0"/>
                    </a:p>
                  </a:txBody>
                  <a:tcPr/>
                </a:tc>
                <a:tc>
                  <a:txBody>
                    <a:bodyPr/>
                    <a:lstStyle/>
                    <a:p>
                      <a:r>
                        <a:rPr lang="en-US" sz="1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BioPortal</a:t>
                      </a:r>
                      <a:endParaRPr lang="en-IN" sz="1200" dirty="0">
                        <a:latin typeface="Times New Roman" panose="02020603050405020304" pitchFamily="18" charset="0"/>
                        <a:cs typeface="Times New Roman" panose="02020603050405020304" pitchFamily="18" charset="0"/>
                      </a:endParaRPr>
                    </a:p>
                  </a:txBody>
                  <a:tcPr/>
                </a:tc>
                <a:tc>
                  <a:txBody>
                    <a:bodyPr/>
                    <a:lstStyle/>
                    <a:p>
                      <a:r>
                        <a:rPr lang="en-US" sz="1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AgroPortal</a:t>
                      </a:r>
                      <a:endParaRPr lang="en-IN" sz="1200" dirty="0">
                        <a:latin typeface="Times New Roman" panose="02020603050405020304" pitchFamily="18" charset="0"/>
                        <a:cs typeface="Times New Roman" panose="02020603050405020304" pitchFamily="18" charset="0"/>
                      </a:endParaRPr>
                    </a:p>
                  </a:txBody>
                  <a:tcPr/>
                </a:tc>
                <a:tc>
                  <a:txBody>
                    <a:bodyPr/>
                    <a:lstStyle/>
                    <a:p>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COLORE</a:t>
                      </a:r>
                      <a:endParaRPr lang="en-IN" sz="1200" dirty="0">
                        <a:latin typeface="Times New Roman" panose="02020603050405020304" pitchFamily="18" charset="0"/>
                        <a:cs typeface="Times New Roman" panose="02020603050405020304" pitchFamily="18" charset="0"/>
                      </a:endParaRPr>
                    </a:p>
                  </a:txBody>
                  <a:tcPr/>
                </a:tc>
                <a:tc>
                  <a:txBody>
                    <a:bodyPr/>
                    <a:lstStyle/>
                    <a:p>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ROMULUS</a:t>
                      </a:r>
                      <a:endParaRPr lang="en-IN" sz="1200" dirty="0">
                        <a:latin typeface="Times New Roman" panose="02020603050405020304" pitchFamily="18" charset="0"/>
                        <a:cs typeface="Times New Roman" panose="02020603050405020304" pitchFamily="18" charset="0"/>
                      </a:endParaRPr>
                    </a:p>
                  </a:txBody>
                  <a:tcPr/>
                </a:tc>
                <a:tc>
                  <a:txBody>
                    <a:bodyPr/>
                    <a:lstStyle/>
                    <a:p>
                      <a:r>
                        <a:rPr lang="en-US" sz="1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OeGOV</a:t>
                      </a:r>
                      <a:endParaRPr lang="en-IN" sz="1200" dirty="0">
                        <a:latin typeface="Times New Roman" panose="02020603050405020304" pitchFamily="18" charset="0"/>
                        <a:cs typeface="Times New Roman" panose="02020603050405020304" pitchFamily="18" charset="0"/>
                      </a:endParaRPr>
                    </a:p>
                  </a:txBody>
                  <a:tcPr/>
                </a:tc>
                <a:tc>
                  <a:txBody>
                    <a:bodyPr/>
                    <a:lstStyle/>
                    <a:p>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ODP</a:t>
                      </a:r>
                      <a:endParaRPr lang="en-IN" sz="1200" dirty="0">
                        <a:latin typeface="Times New Roman" panose="02020603050405020304" pitchFamily="18" charset="0"/>
                        <a:cs typeface="Times New Roman" panose="02020603050405020304" pitchFamily="18" charset="0"/>
                      </a:endParaRPr>
                    </a:p>
                  </a:txBody>
                  <a:tcPr/>
                </a:tc>
                <a:tc>
                  <a:txBody>
                    <a:bodyPr/>
                    <a:lstStyle/>
                    <a:p>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ONKI</a:t>
                      </a:r>
                      <a:endParaRPr lang="en-IN" sz="1200" dirty="0">
                        <a:latin typeface="Times New Roman" panose="02020603050405020304" pitchFamily="18" charset="0"/>
                        <a:cs typeface="Times New Roman" panose="02020603050405020304" pitchFamily="18" charset="0"/>
                      </a:endParaRPr>
                    </a:p>
                  </a:txBody>
                  <a:tcPr/>
                </a:tc>
                <a:tc>
                  <a:txBody>
                    <a:bodyPr/>
                    <a:lstStyle/>
                    <a:p>
                      <a:pPr marL="0" algn="l" defTabSz="914400" rtl="0" eaLnBrk="1" latinLnBrk="0" hangingPunct="1"/>
                      <a:r>
                        <a:rPr lang="en-IN" sz="1200" b="1" kern="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DAML OL</a:t>
                      </a:r>
                    </a:p>
                  </a:txBody>
                  <a:tcPr/>
                </a:tc>
                <a:tc>
                  <a:txBody>
                    <a:bodyPr/>
                    <a:lstStyle/>
                    <a:p>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MMI-ORR</a:t>
                      </a:r>
                      <a:endParaRPr lang="en-IN"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Protégé OL</a:t>
                      </a:r>
                      <a:endParaRPr kumimoji="0" lang="en-IN" sz="1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977455341"/>
                  </a:ext>
                </a:extLst>
              </a:tr>
              <a:tr h="499891">
                <a:tc>
                  <a:txBody>
                    <a:bodyPr/>
                    <a:lstStyle/>
                    <a:p>
                      <a:pPr algn="ctr"/>
                      <a:r>
                        <a:rPr lang="en-US" sz="1200" b="1" dirty="0">
                          <a:solidFill>
                            <a:srgbClr val="222222"/>
                          </a:solidFill>
                          <a:effectLst/>
                          <a:latin typeface="Times New Roman" panose="02020603050405020304" pitchFamily="18" charset="0"/>
                          <a:ea typeface="Times New Roman" panose="02020603050405020304" pitchFamily="18" charset="0"/>
                        </a:rPr>
                        <a:t>Specialization </a:t>
                      </a:r>
                      <a:endParaRPr lang="en-IN" sz="1200" dirty="0"/>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Biomedical</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Agronomic</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General</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Mixed</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e-Government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General</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Mixed</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Mixed</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Domain</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kumimoji="0" lang="en-US" sz="1100" b="0" i="0" u="none" strike="noStrike" kern="1200" cap="none" spc="0" normalizeH="0" baseline="0" noProof="0" dirty="0">
                          <a:ln>
                            <a:noFill/>
                          </a:ln>
                          <a:solidFill>
                            <a:schemeClr val="tx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Mixed</a:t>
                      </a:r>
                      <a:endParaRPr lang="en-IN" sz="11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42583"/>
                  </a:ext>
                </a:extLst>
              </a:tr>
              <a:tr h="749041">
                <a:tc>
                  <a:txBody>
                    <a:bodyPr/>
                    <a:lstStyle/>
                    <a:p>
                      <a:pPr algn="ctr"/>
                      <a:r>
                        <a:rPr lang="en-US" sz="1200" b="1" dirty="0">
                          <a:solidFill>
                            <a:srgbClr val="222222"/>
                          </a:solidFill>
                          <a:effectLst/>
                          <a:latin typeface="Times New Roman" panose="02020603050405020304" pitchFamily="18" charset="0"/>
                          <a:ea typeface="Times New Roman" panose="02020603050405020304" pitchFamily="18" charset="0"/>
                        </a:rPr>
                        <a:t>Browsing and Searching  ontologies</a:t>
                      </a:r>
                      <a:endParaRPr lang="en-IN" sz="1200" dirty="0"/>
                    </a:p>
                  </a:txBody>
                  <a:tcPr/>
                </a:tc>
                <a:tc>
                  <a:txBody>
                    <a:bodyPr/>
                    <a:lstStyle/>
                    <a:p>
                      <a:pPr algn="ctr"/>
                      <a:r>
                        <a:rPr lang="en-IN" sz="1100" dirty="0">
                          <a:solidFill>
                            <a:schemeClr val="tx2"/>
                          </a:solidFill>
                          <a:latin typeface="Times New Roman" panose="02020603050405020304" pitchFamily="18" charset="0"/>
                          <a:cs typeface="Times New Roman" panose="02020603050405020304" pitchFamily="18" charset="0"/>
                        </a:rPr>
                        <a:t>YES</a:t>
                      </a:r>
                    </a:p>
                  </a:txBody>
                  <a:tcPr/>
                </a:tc>
                <a:tc>
                  <a:txBody>
                    <a:bodyPr/>
                    <a:lstStyle/>
                    <a:p>
                      <a:pPr algn="ctr"/>
                      <a:r>
                        <a:rPr lang="en-IN" sz="1100" dirty="0">
                          <a:solidFill>
                            <a:schemeClr val="tx2"/>
                          </a:solidFill>
                          <a:latin typeface="Times New Roman" panose="02020603050405020304" pitchFamily="18" charset="0"/>
                          <a:cs typeface="Times New Roman" panose="02020603050405020304" pitchFamily="18" charset="0"/>
                        </a:rPr>
                        <a:t>YES</a:t>
                      </a: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No support </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IN" sz="1100" dirty="0">
                          <a:solidFill>
                            <a:schemeClr val="tx2"/>
                          </a:solidFill>
                          <a:latin typeface="Times New Roman" panose="02020603050405020304" pitchFamily="18" charset="0"/>
                          <a:cs typeface="Times New Roman" panose="02020603050405020304" pitchFamily="18" charset="0"/>
                        </a:rPr>
                        <a:t>YES</a:t>
                      </a: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No support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No support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IN" sz="1100" dirty="0">
                          <a:solidFill>
                            <a:schemeClr val="tx2"/>
                          </a:solidFill>
                          <a:latin typeface="Times New Roman" panose="02020603050405020304" pitchFamily="18" charset="0"/>
                          <a:cs typeface="Times New Roman" panose="02020603050405020304" pitchFamily="18" charset="0"/>
                        </a:rPr>
                        <a:t>YES</a:t>
                      </a:r>
                    </a:p>
                  </a:txBody>
                  <a:tcPr/>
                </a:tc>
                <a:tc>
                  <a:txBody>
                    <a:bodyPr/>
                    <a:lstStyle/>
                    <a:p>
                      <a:pPr algn="ctr"/>
                      <a:r>
                        <a:rPr lang="en-IN" sz="1100" dirty="0">
                          <a:solidFill>
                            <a:schemeClr val="tx2"/>
                          </a:solidFill>
                          <a:latin typeface="Times New Roman" panose="02020603050405020304" pitchFamily="18" charset="0"/>
                          <a:cs typeface="Times New Roman" panose="02020603050405020304" pitchFamily="18" charset="0"/>
                        </a:rPr>
                        <a:t>YES</a:t>
                      </a:r>
                    </a:p>
                  </a:txBody>
                  <a:tcPr/>
                </a:tc>
                <a:tc>
                  <a:txBody>
                    <a:bodyPr/>
                    <a:lstStyle/>
                    <a:p>
                      <a:pPr algn="ctr"/>
                      <a:r>
                        <a:rPr lang="en-IN" sz="1100" dirty="0">
                          <a:solidFill>
                            <a:schemeClr val="tx2"/>
                          </a:solidFill>
                          <a:latin typeface="Times New Roman" panose="02020603050405020304" pitchFamily="18" charset="0"/>
                          <a:cs typeface="Times New Roman" panose="02020603050405020304" pitchFamily="18" charset="0"/>
                        </a:rPr>
                        <a:t>YES</a:t>
                      </a:r>
                    </a:p>
                  </a:txBody>
                  <a:tcPr/>
                </a:tc>
                <a:tc>
                  <a:txBody>
                    <a:bodyPr/>
                    <a:lstStyle/>
                    <a:p>
                      <a:pPr algn="ctr"/>
                      <a:r>
                        <a:rPr lang="en-IN" sz="1100" dirty="0">
                          <a:solidFill>
                            <a:schemeClr val="tx2"/>
                          </a:solidFill>
                          <a:latin typeface="Times New Roman" panose="02020603050405020304" pitchFamily="18" charset="0"/>
                          <a:cs typeface="Times New Roman" panose="02020603050405020304" pitchFamily="18" charset="0"/>
                        </a:rPr>
                        <a:t>YES</a:t>
                      </a:r>
                    </a:p>
                  </a:txBody>
                  <a:tcPr/>
                </a:tc>
                <a:extLst>
                  <a:ext uri="{0D108BD9-81ED-4DB2-BD59-A6C34878D82A}">
                    <a16:rowId xmlns:a16="http://schemas.microsoft.com/office/drawing/2014/main" val="1624507315"/>
                  </a:ext>
                </a:extLst>
              </a:tr>
              <a:tr h="749041">
                <a:tc>
                  <a:txBody>
                    <a:bodyPr/>
                    <a:lstStyle/>
                    <a:p>
                      <a:pPr algn="ctr"/>
                      <a:r>
                        <a:rPr lang="en-US" sz="1200" b="1" dirty="0">
                          <a:solidFill>
                            <a:srgbClr val="222222"/>
                          </a:solidFill>
                          <a:effectLst/>
                          <a:latin typeface="Times New Roman" panose="02020603050405020304" pitchFamily="18" charset="0"/>
                          <a:ea typeface="Times New Roman" panose="02020603050405020304" pitchFamily="18" charset="0"/>
                        </a:rPr>
                        <a:t>Submission process of ontology </a:t>
                      </a:r>
                      <a:endParaRPr lang="en-IN" sz="1200" dirty="0"/>
                    </a:p>
                  </a:txBody>
                  <a:tcPr/>
                </a:tc>
                <a:tc>
                  <a:txBody>
                    <a:bodyPr/>
                    <a:lstStyle/>
                    <a:p>
                      <a:pPr algn="ctr">
                        <a:lnSpc>
                          <a:spcPct val="115000"/>
                        </a:lnSpc>
                        <a:spcAft>
                          <a:spcPts val="0"/>
                        </a:spcAft>
                        <a:tabLst>
                          <a:tab pos="457200" algn="l"/>
                        </a:tabLst>
                      </a:pP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Registered users</a:t>
                      </a:r>
                      <a:endParaRPr lang="en-IN"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tabLst>
                          <a:tab pos="457200" algn="l"/>
                        </a:tabLst>
                      </a:pP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Registered users</a:t>
                      </a:r>
                      <a:endParaRPr lang="en-IN"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tabLst>
                          <a:tab pos="457200" algn="l"/>
                        </a:tabLst>
                      </a:pP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Administrators and Registered users</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Administrators</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tabLst>
                          <a:tab pos="457200" algn="l"/>
                        </a:tabLst>
                      </a:pP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Administrators</a:t>
                      </a:r>
                      <a:endParaRPr lang="en-IN"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via blog post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tabLst>
                          <a:tab pos="457200" algn="l"/>
                        </a:tabLst>
                      </a:pP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Registered users</a:t>
                      </a:r>
                      <a:endParaRPr lang="en-IN"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Administrators</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Organization and any users</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tabLst>
                          <a:tab pos="457200" algn="l"/>
                        </a:tabLst>
                      </a:pP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Registered</a:t>
                      </a:r>
                      <a:endParaRPr lang="en-IN"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457200" algn="l"/>
                        </a:tabLst>
                      </a:pP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users or organization</a:t>
                      </a:r>
                      <a:endParaRPr lang="en-IN"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Registered users</a:t>
                      </a:r>
                      <a:endParaRPr lang="en-IN" sz="11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2999770"/>
                  </a:ext>
                </a:extLst>
              </a:tr>
              <a:tr h="749041">
                <a:tc>
                  <a:txBody>
                    <a:bodyPr/>
                    <a:lstStyle/>
                    <a:p>
                      <a:pPr algn="ctr"/>
                      <a:r>
                        <a:rPr lang="en-US" sz="1200" b="1" dirty="0">
                          <a:solidFill>
                            <a:srgbClr val="222222"/>
                          </a:solidFill>
                          <a:effectLst/>
                          <a:latin typeface="Times New Roman" panose="02020603050405020304" pitchFamily="18" charset="0"/>
                          <a:ea typeface="Times New Roman" panose="02020603050405020304" pitchFamily="18" charset="0"/>
                        </a:rPr>
                        <a:t>Mapping and Relations</a:t>
                      </a:r>
                      <a:endParaRPr lang="en-IN" sz="1200" dirty="0"/>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Mapping between classes</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Mappings between ontologies</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Mappings between modules</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Mappings between ontologies</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No support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1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ary</a:t>
                      </a: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Relation</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No support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No support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Mapping across vocabularies</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Mapping between ontologies</a:t>
                      </a:r>
                      <a:endParaRPr lang="en-IN" sz="11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8935491"/>
                  </a:ext>
                </a:extLst>
              </a:tr>
              <a:tr h="749041">
                <a:tc>
                  <a:txBody>
                    <a:bodyPr/>
                    <a:lstStyle/>
                    <a:p>
                      <a:pPr algn="ctr"/>
                      <a:r>
                        <a:rPr lang="en-US" sz="1200" b="1" dirty="0">
                          <a:solidFill>
                            <a:srgbClr val="222222"/>
                          </a:solidFill>
                          <a:effectLst/>
                          <a:latin typeface="Times New Roman" panose="02020603050405020304" pitchFamily="18" charset="0"/>
                          <a:ea typeface="Times New Roman" panose="02020603050405020304" pitchFamily="18" charset="0"/>
                        </a:rPr>
                        <a:t>Web Service Access (APIs)</a:t>
                      </a:r>
                      <a:endParaRPr lang="en-IN" sz="1200" dirty="0"/>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REST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REST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REST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REST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No support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No support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REST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IN" sz="1100" dirty="0">
                          <a:solidFill>
                            <a:schemeClr val="tx2"/>
                          </a:solidFill>
                          <a:latin typeface="Times New Roman" panose="02020603050405020304" pitchFamily="18" charset="0"/>
                          <a:cs typeface="Times New Roman" panose="02020603050405020304" pitchFamily="18" charset="0"/>
                        </a:rPr>
                        <a:t>JENA</a:t>
                      </a: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REST</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REST</a:t>
                      </a:r>
                      <a:endParaRPr lang="en-IN" sz="11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00939041"/>
                  </a:ext>
                </a:extLst>
              </a:tr>
              <a:tr h="749041">
                <a:tc>
                  <a:txBody>
                    <a:bodyPr/>
                    <a:lstStyle/>
                    <a:p>
                      <a:pPr algn="ctr"/>
                      <a:r>
                        <a:rPr lang="en-US" sz="1200" b="1" dirty="0">
                          <a:solidFill>
                            <a:srgbClr val="222222"/>
                          </a:solidFill>
                          <a:effectLst/>
                          <a:latin typeface="Times New Roman" panose="02020603050405020304" pitchFamily="18" charset="0"/>
                          <a:ea typeface="Times New Roman" panose="02020603050405020304" pitchFamily="18" charset="0"/>
                        </a:rPr>
                        <a:t>Usage and Access of Ontology</a:t>
                      </a:r>
                      <a:endParaRPr lang="en-IN" sz="1200" dirty="0"/>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Upload, Edit and Download</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Upload, download</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View and Download</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View and Download</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List of Ontologies description &amp; View</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Design ontology for pattern reuse &amp; View</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Access general ontology, Upload, Download &amp; View</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Access and View</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View, Upload, Print and Download</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View and Download</a:t>
                      </a:r>
                      <a:endParaRPr lang="en-IN" sz="11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59922668"/>
                  </a:ext>
                </a:extLst>
              </a:tr>
              <a:tr h="749041">
                <a:tc>
                  <a:txBody>
                    <a:bodyPr/>
                    <a:lstStyle/>
                    <a:p>
                      <a:pPr algn="ctr"/>
                      <a:r>
                        <a:rPr lang="en-US" sz="1200" b="1" dirty="0">
                          <a:solidFill>
                            <a:srgbClr val="222222"/>
                          </a:solidFill>
                          <a:effectLst/>
                          <a:latin typeface="Times New Roman" panose="02020603050405020304" pitchFamily="18" charset="0"/>
                          <a:ea typeface="Times New Roman" panose="02020603050405020304" pitchFamily="18" charset="0"/>
                        </a:rPr>
                        <a:t>File Format for Input and Output</a:t>
                      </a:r>
                      <a:endParaRPr lang="en-IN" sz="1200" dirty="0"/>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OWL, RDF, OBO, RRF</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OBO, RDF, OWL</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XML, CLIF</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OWL DL, OWL 2DL, OBO </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OWL, RDF, N3</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OWL</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IN" sz="1100" dirty="0">
                          <a:solidFill>
                            <a:schemeClr val="tx2"/>
                          </a:solidFill>
                          <a:latin typeface="Times New Roman" panose="02020603050405020304" pitchFamily="18" charset="0"/>
                          <a:cs typeface="Times New Roman" panose="02020603050405020304" pitchFamily="18" charset="0"/>
                        </a:rPr>
                        <a:t>RDF</a:t>
                      </a: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RDF, DAML + OIL, OWL</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OWL, RDF/XML, N3, JSON, CSV</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OWL, DAML+OIL, RDFS</a:t>
                      </a:r>
                      <a:endParaRPr lang="en-IN" sz="11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1278397"/>
                  </a:ext>
                </a:extLst>
              </a:tr>
              <a:tr h="749041">
                <a:tc>
                  <a:txBody>
                    <a:bodyPr/>
                    <a:lstStyle/>
                    <a:p>
                      <a:pPr algn="ctr"/>
                      <a:r>
                        <a:rPr lang="en-US" sz="1200" b="1" dirty="0">
                          <a:solidFill>
                            <a:srgbClr val="222222"/>
                          </a:solidFill>
                          <a:effectLst/>
                          <a:latin typeface="Times New Roman" panose="02020603050405020304" pitchFamily="18" charset="0"/>
                          <a:ea typeface="Times New Roman" panose="02020603050405020304" pitchFamily="18" charset="0"/>
                        </a:rPr>
                        <a:t>Technology and Interface</a:t>
                      </a:r>
                      <a:endParaRPr lang="en-IN" sz="1200" dirty="0"/>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Protégé, </a:t>
                      </a:r>
                      <a:r>
                        <a:rPr lang="en-US" sz="11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LexGrid</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spcAft>
                          <a:spcPts val="400"/>
                        </a:spcAft>
                        <a:tabLst>
                          <a:tab pos="457200" algn="l"/>
                        </a:tabLst>
                      </a:pP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Protégé,</a:t>
                      </a:r>
                      <a:endParaRPr lang="en-IN"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Web-Protégé</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Samian</a:t>
                      </a: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Platform</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WebProtégé</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Wordpress</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MediaWiki</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Ad-hoc</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Protégé </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Voc2RDF</a:t>
                      </a:r>
                      <a:endParaRPr lang="en-IN" sz="11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Protégé</a:t>
                      </a:r>
                      <a:endParaRPr lang="en-IN" sz="11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06072603"/>
                  </a:ext>
                </a:extLst>
              </a:tr>
            </a:tbl>
          </a:graphicData>
        </a:graphic>
      </p:graphicFrame>
      <p:cxnSp>
        <p:nvCxnSpPr>
          <p:cNvPr id="6" name="Straight Connector 5"/>
          <p:cNvCxnSpPr/>
          <p:nvPr/>
        </p:nvCxnSpPr>
        <p:spPr>
          <a:xfrm>
            <a:off x="32195" y="19828"/>
            <a:ext cx="1093665" cy="744876"/>
          </a:xfrm>
          <a:prstGeom prst="line">
            <a:avLst/>
          </a:prstGeom>
          <a:ln w="12700">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13603" y="98400"/>
            <a:ext cx="438950" cy="329213"/>
          </a:xfrm>
          <a:prstGeom prst="rect">
            <a:avLst/>
          </a:prstGeom>
        </p:spPr>
      </p:pic>
      <p:pic>
        <p:nvPicPr>
          <p:cNvPr id="14" name="Picture 13"/>
          <p:cNvPicPr>
            <a:picLocks noChangeAspect="1"/>
          </p:cNvPicPr>
          <p:nvPr/>
        </p:nvPicPr>
        <p:blipFill>
          <a:blip r:embed="rId3"/>
          <a:stretch>
            <a:fillRect/>
          </a:stretch>
        </p:blipFill>
        <p:spPr>
          <a:xfrm>
            <a:off x="32195" y="435491"/>
            <a:ext cx="981541" cy="329213"/>
          </a:xfrm>
          <a:prstGeom prst="rect">
            <a:avLst/>
          </a:prstGeom>
        </p:spPr>
      </p:pic>
    </p:spTree>
    <p:extLst>
      <p:ext uri="{BB962C8B-B14F-4D97-AF65-F5344CB8AC3E}">
        <p14:creationId xmlns:p14="http://schemas.microsoft.com/office/powerpoint/2010/main" val="185314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2" y="0"/>
            <a:ext cx="9753600" cy="691480"/>
          </a:xfrm>
        </p:spPr>
        <p:txBody>
          <a:bodyPr>
            <a:normAutofit/>
          </a:bodyPr>
          <a:lstStyle/>
          <a:p>
            <a:r>
              <a:rPr lang="en-IN" sz="3200" dirty="0">
                <a:latin typeface="Times New Roman" panose="02020603050405020304" pitchFamily="18" charset="0"/>
                <a:cs typeface="Times New Roman" panose="02020603050405020304" pitchFamily="18" charset="0"/>
              </a:rPr>
              <a:t>Conclusion </a:t>
            </a:r>
            <a:endParaRPr lang="en-IN" sz="3200" dirty="0"/>
          </a:p>
        </p:txBody>
      </p:sp>
      <p:sp>
        <p:nvSpPr>
          <p:cNvPr id="3" name="Content Placeholder 2"/>
          <p:cNvSpPr>
            <a:spLocks noGrp="1"/>
          </p:cNvSpPr>
          <p:nvPr>
            <p:ph idx="1"/>
          </p:nvPr>
        </p:nvSpPr>
        <p:spPr>
          <a:xfrm>
            <a:off x="513793" y="1125961"/>
            <a:ext cx="11161240" cy="5503440"/>
          </a:xfrm>
        </p:spPr>
        <p:txBody>
          <a:bodyPr>
            <a:noAutofit/>
          </a:bodyPr>
          <a:lstStyle/>
          <a:p>
            <a:pPr algn="just">
              <a:lnSpc>
                <a:spcPct val="150000"/>
              </a:lnSpc>
              <a:buFont typeface="Wingdings" panose="05000000000000000000" pitchFamily="2" charset="2"/>
              <a:buChar char="v"/>
            </a:pPr>
            <a:r>
              <a:rPr lang="en-IN" sz="1900" dirty="0">
                <a:latin typeface="Times New Roman" panose="02020603050405020304" pitchFamily="18" charset="0"/>
                <a:cs typeface="Times New Roman" panose="02020603050405020304" pitchFamily="18" charset="0"/>
              </a:rPr>
              <a:t>The exact and precise requirement for building Ontology and Ontology libraries is essential to amalgamate and compile the vast pool of knowledge into a unified platform. It seeks to find the connections between various areas of such a compilation of knowledge. </a:t>
            </a:r>
          </a:p>
          <a:p>
            <a:pPr algn="just">
              <a:lnSpc>
                <a:spcPct val="150000"/>
              </a:lnSpc>
              <a:buFont typeface="Wingdings" panose="05000000000000000000" pitchFamily="2" charset="2"/>
              <a:buChar char="v"/>
            </a:pPr>
            <a:r>
              <a:rPr lang="en-IN" sz="1900" dirty="0">
                <a:latin typeface="Times New Roman" panose="02020603050405020304" pitchFamily="18" charset="0"/>
                <a:cs typeface="Times New Roman" panose="02020603050405020304" pitchFamily="18" charset="0"/>
              </a:rPr>
              <a:t>In the current study, we have classified the ontology libraries into three types: ontology repository, ontology directory and ontology registry. </a:t>
            </a:r>
          </a:p>
          <a:p>
            <a:pPr algn="just">
              <a:lnSpc>
                <a:spcPct val="150000"/>
              </a:lnSpc>
              <a:buFont typeface="Wingdings" panose="05000000000000000000" pitchFamily="2" charset="2"/>
              <a:buChar char="v"/>
            </a:pPr>
            <a:r>
              <a:rPr lang="en-IN" sz="1900" dirty="0">
                <a:latin typeface="Times New Roman" panose="02020603050405020304" pitchFamily="18" charset="0"/>
                <a:cs typeface="Times New Roman" panose="02020603050405020304" pitchFamily="18" charset="0"/>
              </a:rPr>
              <a:t>The libraries primarily consists of general, domain and mixed kinds of ontologies. </a:t>
            </a:r>
          </a:p>
          <a:p>
            <a:pPr algn="just">
              <a:lnSpc>
                <a:spcPct val="150000"/>
              </a:lnSpc>
              <a:buFont typeface="Wingdings" panose="05000000000000000000" pitchFamily="2" charset="2"/>
              <a:buChar char="v"/>
            </a:pPr>
            <a:r>
              <a:rPr lang="en-IN" sz="1900" dirty="0">
                <a:latin typeface="Times New Roman" panose="02020603050405020304" pitchFamily="18" charset="0"/>
                <a:cs typeface="Times New Roman" panose="02020603050405020304" pitchFamily="18" charset="0"/>
              </a:rPr>
              <a:t>In the current study, we have studied and critically analysed the ontology libraries against a set of parameters. </a:t>
            </a:r>
          </a:p>
          <a:p>
            <a:pPr algn="just">
              <a:lnSpc>
                <a:spcPct val="150000"/>
              </a:lnSpc>
              <a:buFont typeface="Wingdings" panose="05000000000000000000" pitchFamily="2" charset="2"/>
              <a:buChar char="v"/>
            </a:pPr>
            <a:r>
              <a:rPr lang="en-IN" sz="1900" dirty="0">
                <a:latin typeface="Times New Roman" panose="02020603050405020304" pitchFamily="18" charset="0"/>
                <a:cs typeface="Times New Roman" panose="02020603050405020304" pitchFamily="18" charset="0"/>
              </a:rPr>
              <a:t>In the future, we would like to extend this work by studying the libraries with more advanced features, such as, pictography document, community service, interface, etc. </a:t>
            </a:r>
          </a:p>
        </p:txBody>
      </p:sp>
      <p:sp>
        <p:nvSpPr>
          <p:cNvPr id="4" name="Slide Number Placeholder 3"/>
          <p:cNvSpPr>
            <a:spLocks noGrp="1"/>
          </p:cNvSpPr>
          <p:nvPr>
            <p:ph type="sldNum" sz="quarter" idx="12"/>
          </p:nvPr>
        </p:nvSpPr>
        <p:spPr/>
        <p:txBody>
          <a:bodyPr/>
          <a:lstStyle/>
          <a:p>
            <a:fld id="{F36C87F6-986D-49E6-AF40-1B3A1EE8064D}" type="slidenum">
              <a:rPr lang="en-IN" smtClean="0"/>
              <a:t>13</a:t>
            </a:fld>
            <a:endParaRPr lang="en-IN"/>
          </a:p>
        </p:txBody>
      </p:sp>
      <p:cxnSp>
        <p:nvCxnSpPr>
          <p:cNvPr id="5" name="Straight Connector 4"/>
          <p:cNvCxnSpPr/>
          <p:nvPr/>
        </p:nvCxnSpPr>
        <p:spPr>
          <a:xfrm>
            <a:off x="1" y="908720"/>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23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13943" y="980728"/>
            <a:ext cx="8485769" cy="4849011"/>
          </a:xfrm>
          <a:prstGeom prst="rect">
            <a:avLst/>
          </a:prstGeom>
        </p:spPr>
      </p:pic>
      <p:sp>
        <p:nvSpPr>
          <p:cNvPr id="4" name="Slide Number Placeholder 3"/>
          <p:cNvSpPr>
            <a:spLocks noGrp="1"/>
          </p:cNvSpPr>
          <p:nvPr>
            <p:ph type="sldNum" sz="quarter" idx="12"/>
          </p:nvPr>
        </p:nvSpPr>
        <p:spPr/>
        <p:txBody>
          <a:bodyPr/>
          <a:lstStyle/>
          <a:p>
            <a:fld id="{F36C87F6-986D-49E6-AF40-1B3A1EE8064D}" type="slidenum">
              <a:rPr lang="en-IN" smtClean="0"/>
              <a:t>14</a:t>
            </a:fld>
            <a:endParaRPr lang="en-IN"/>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121" y="-29699"/>
            <a:ext cx="9753600" cy="1325562"/>
          </a:xfrm>
        </p:spPr>
        <p:txBody>
          <a:bodyPr>
            <a:normAutofit/>
          </a:bodyPr>
          <a:lstStyle/>
          <a:p>
            <a:r>
              <a:rPr lang="en-US" sz="3200" dirty="0">
                <a:solidFill>
                  <a:schemeClr val="tx2">
                    <a:lumMod val="95000"/>
                    <a:lumOff val="5000"/>
                  </a:schemeClr>
                </a:solidFill>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1217613" y="1750863"/>
            <a:ext cx="9753600" cy="4343400"/>
          </a:xfrm>
        </p:spPr>
        <p:txBody>
          <a:bodyPr>
            <a:normAutofit/>
          </a:bodyPr>
          <a:lstStyle/>
          <a:p>
            <a:pPr>
              <a:buFont typeface="Wingdings" panose="05000000000000000000" pitchFamily="2" charset="2"/>
              <a:buChar char="v"/>
            </a:pPr>
            <a:r>
              <a:rPr lang="en-US" dirty="0">
                <a:solidFill>
                  <a:schemeClr val="tx2">
                    <a:lumMod val="95000"/>
                    <a:lumOff val="5000"/>
                  </a:schemeClr>
                </a:solidFill>
                <a:latin typeface="Times New Roman" panose="02020603050405020304" pitchFamily="18" charset="0"/>
                <a:cs typeface="Times New Roman" panose="02020603050405020304" pitchFamily="18" charset="0"/>
              </a:rPr>
              <a:t> Introduction</a:t>
            </a:r>
          </a:p>
          <a:p>
            <a:pPr>
              <a:buFont typeface="Wingdings" panose="05000000000000000000" pitchFamily="2" charset="2"/>
              <a:buChar char="v"/>
            </a:pPr>
            <a:r>
              <a:rPr lang="en-US" dirty="0">
                <a:solidFill>
                  <a:schemeClr val="tx2">
                    <a:lumMod val="95000"/>
                    <a:lumOff val="5000"/>
                  </a:schemeClr>
                </a:solidFill>
                <a:latin typeface="Times New Roman" panose="02020603050405020304" pitchFamily="18" charset="0"/>
                <a:cs typeface="Times New Roman" panose="02020603050405020304" pitchFamily="18" charset="0"/>
              </a:rPr>
              <a:t> Classification of the Ontology Libraries </a:t>
            </a:r>
          </a:p>
          <a:p>
            <a:pPr lvl="1">
              <a:buFont typeface="Wingdings" panose="05000000000000000000" pitchFamily="2" charset="2"/>
              <a:buChar char="v"/>
            </a:pPr>
            <a:r>
              <a:rPr lang="en-IN" dirty="0">
                <a:solidFill>
                  <a:schemeClr val="tx2">
                    <a:lumMod val="95000"/>
                    <a:lumOff val="5000"/>
                  </a:schemeClr>
                </a:solidFill>
                <a:latin typeface="Times New Roman" panose="02020603050405020304" pitchFamily="18" charset="0"/>
                <a:cs typeface="Times New Roman" panose="02020603050405020304" pitchFamily="18" charset="0"/>
              </a:rPr>
              <a:t>By types </a:t>
            </a:r>
          </a:p>
          <a:p>
            <a:pPr lvl="1">
              <a:buFont typeface="Wingdings" panose="05000000000000000000" pitchFamily="2" charset="2"/>
              <a:buChar char="v"/>
            </a:pPr>
            <a:r>
              <a:rPr lang="en-IN" dirty="0">
                <a:solidFill>
                  <a:schemeClr val="tx2">
                    <a:lumMod val="95000"/>
                    <a:lumOff val="5000"/>
                  </a:schemeClr>
                </a:solidFill>
                <a:latin typeface="Times New Roman" panose="02020603050405020304" pitchFamily="18" charset="0"/>
                <a:cs typeface="Times New Roman" panose="02020603050405020304" pitchFamily="18" charset="0"/>
              </a:rPr>
              <a:t>By type of contents </a:t>
            </a:r>
            <a:endParaRPr lang="en-US" dirty="0">
              <a:solidFill>
                <a:schemeClr val="tx2">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dirty="0">
                <a:solidFill>
                  <a:schemeClr val="tx2">
                    <a:lumMod val="95000"/>
                    <a:lumOff val="5000"/>
                  </a:schemeClr>
                </a:solidFill>
                <a:latin typeface="Times New Roman" panose="02020603050405020304" pitchFamily="18" charset="0"/>
                <a:cs typeface="Times New Roman" panose="02020603050405020304" pitchFamily="18" charset="0"/>
              </a:rPr>
              <a:t> Discussion of ontology libraries  </a:t>
            </a:r>
          </a:p>
          <a:p>
            <a:pPr>
              <a:buFont typeface="Wingdings" panose="05000000000000000000" pitchFamily="2" charset="2"/>
              <a:buChar char="v"/>
            </a:pPr>
            <a:r>
              <a:rPr lang="en-IN" dirty="0">
                <a:solidFill>
                  <a:schemeClr val="tx2">
                    <a:lumMod val="95000"/>
                    <a:lumOff val="5000"/>
                  </a:schemeClr>
                </a:solidFill>
                <a:latin typeface="Times New Roman" panose="02020603050405020304" pitchFamily="18" charset="0"/>
                <a:cs typeface="Times New Roman" panose="02020603050405020304" pitchFamily="18" charset="0"/>
              </a:rPr>
              <a:t>Evaluation of the Ontology Libraries </a:t>
            </a:r>
          </a:p>
          <a:p>
            <a:pPr lvl="1">
              <a:buFont typeface="Wingdings" panose="05000000000000000000" pitchFamily="2" charset="2"/>
              <a:buChar char="v"/>
            </a:pPr>
            <a:r>
              <a:rPr lang="en-IN" dirty="0">
                <a:solidFill>
                  <a:schemeClr val="tx2">
                    <a:lumMod val="95000"/>
                    <a:lumOff val="5000"/>
                  </a:schemeClr>
                </a:solidFill>
                <a:latin typeface="Times New Roman" panose="02020603050405020304" pitchFamily="18" charset="0"/>
                <a:cs typeface="Times New Roman" panose="02020603050405020304" pitchFamily="18" charset="0"/>
              </a:rPr>
              <a:t>Evaluation criteria </a:t>
            </a:r>
          </a:p>
          <a:p>
            <a:pPr lvl="1">
              <a:buFont typeface="Wingdings" panose="05000000000000000000" pitchFamily="2" charset="2"/>
              <a:buChar char="v"/>
            </a:pPr>
            <a:r>
              <a:rPr lang="en-IN" dirty="0">
                <a:solidFill>
                  <a:schemeClr val="tx2">
                    <a:lumMod val="95000"/>
                    <a:lumOff val="5000"/>
                  </a:schemeClr>
                </a:solidFill>
                <a:latin typeface="Times New Roman" panose="02020603050405020304" pitchFamily="18" charset="0"/>
                <a:cs typeface="Times New Roman" panose="02020603050405020304" pitchFamily="18" charset="0"/>
              </a:rPr>
              <a:t>Comparative analysis </a:t>
            </a:r>
          </a:p>
          <a:p>
            <a:pPr>
              <a:buFont typeface="Wingdings" panose="05000000000000000000" pitchFamily="2" charset="2"/>
              <a:buChar char="v"/>
            </a:pPr>
            <a:r>
              <a:rPr lang="en-US" dirty="0">
                <a:solidFill>
                  <a:schemeClr val="tx2">
                    <a:lumMod val="95000"/>
                    <a:lumOff val="5000"/>
                  </a:schemeClr>
                </a:solidFill>
                <a:latin typeface="Times New Roman" panose="02020603050405020304" pitchFamily="18" charset="0"/>
                <a:cs typeface="Times New Roman" panose="02020603050405020304" pitchFamily="18" charset="0"/>
              </a:rPr>
              <a:t>Conclusion </a:t>
            </a:r>
            <a:endParaRPr lang="en-US" dirty="0">
              <a:solidFill>
                <a:schemeClr val="tx1">
                  <a:lumMod val="50000"/>
                </a:schemeClr>
              </a:solidFill>
              <a:latin typeface="Times New Roman" panose="02020603050405020304" pitchFamily="18" charset="0"/>
              <a:cs typeface="Times New Roman" panose="02020603050405020304" pitchFamily="18" charset="0"/>
            </a:endParaRPr>
          </a:p>
          <a:p>
            <a:pPr>
              <a:buBlip>
                <a:blip r:embed="rId2"/>
              </a:buBlip>
            </a:pPr>
            <a:endParaRPr lang="en-US" dirty="0">
              <a:solidFill>
                <a:schemeClr val="tx1">
                  <a:lumMod val="50000"/>
                </a:schemeClr>
              </a:solidFill>
            </a:endParaRPr>
          </a:p>
          <a:p>
            <a:endParaRPr lang="en-US" dirty="0"/>
          </a:p>
        </p:txBody>
      </p:sp>
      <p:cxnSp>
        <p:nvCxnSpPr>
          <p:cNvPr id="5" name="Straight Connector 4"/>
          <p:cNvCxnSpPr/>
          <p:nvPr/>
        </p:nvCxnSpPr>
        <p:spPr>
          <a:xfrm>
            <a:off x="0" y="1412776"/>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36C87F6-986D-49E6-AF40-1B3A1EE8064D}" type="slidenum">
              <a:rPr lang="en-IN" smtClean="0"/>
              <a:t>2</a:t>
            </a:fld>
            <a:endParaRPr lang="en-IN" dirty="0"/>
          </a:p>
        </p:txBody>
      </p:sp>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28" y="100249"/>
            <a:ext cx="9753600" cy="678370"/>
          </a:xfrm>
        </p:spPr>
        <p:txBody>
          <a:bodyPr>
            <a:normAutofit/>
          </a:bodyPr>
          <a:lstStyle/>
          <a:p>
            <a:r>
              <a:rPr lang="en-IN" sz="32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517276" y="1340768"/>
            <a:ext cx="11265768" cy="5035651"/>
          </a:xfrm>
        </p:spPr>
        <p:txBody>
          <a:bodyPr>
            <a:normAutofit/>
          </a:bodyPr>
          <a:lstStyle/>
          <a:p>
            <a:pPr algn="just">
              <a:lnSpc>
                <a:spcPct val="100000"/>
              </a:lnSpc>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Digital library </a:t>
            </a:r>
          </a:p>
          <a:p>
            <a:pPr algn="just">
              <a:lnSpc>
                <a:spcPct val="100000"/>
              </a:lnSpc>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Ontology library </a:t>
            </a:r>
          </a:p>
          <a:p>
            <a:pPr algn="just">
              <a:lnSpc>
                <a:spcPct val="1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Digital Library and Ontology Library </a:t>
            </a:r>
          </a:p>
          <a:p>
            <a:pPr lvl="1" algn="just">
              <a:lnSpc>
                <a:spcPct val="100000"/>
              </a:lnSpc>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Principally both a digital library and an ontology library have the similar kinds of purposes and objectives to achieve (e.g., store, organize and provide access to the digital objects), except the kind of materials they deal with. </a:t>
            </a:r>
          </a:p>
          <a:p>
            <a:pPr lvl="1" algn="just">
              <a:lnSpc>
                <a:spcPct val="100000"/>
              </a:lnSpc>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A digital library deals with the documents of various types, such as text, audio, video, images, etc., while an ontology library deals with the ontologies (where an ontology is an intelligent object, often referred as a digital artifact, consisted of representations of the entities in terms of their types, properties and the relationships of a domain of discourse). </a:t>
            </a:r>
            <a:endParaRPr lang="en-IN" sz="16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Purpose of the current work </a:t>
            </a:r>
          </a:p>
          <a:p>
            <a:pPr lvl="1" algn="just">
              <a:lnSpc>
                <a:spcPct val="100000"/>
              </a:lnSpc>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 make a comparative analysis of the existing and popular ontology libraries based on a selected set of features. </a:t>
            </a:r>
          </a:p>
          <a:p>
            <a:pPr algn="just">
              <a:lnSpc>
                <a:spcPct val="100000"/>
              </a:lnSpc>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Objective </a:t>
            </a:r>
          </a:p>
          <a:p>
            <a:pPr lvl="1" algn="just">
              <a:lnSpc>
                <a:spcPct val="100000"/>
              </a:lnSpc>
              <a:buFont typeface="Wingdings" panose="05000000000000000000" pitchFamily="2" charset="2"/>
              <a:buChar char="v"/>
            </a:pPr>
            <a:r>
              <a:rPr lang="en-IN" sz="1600" dirty="0">
                <a:latin typeface="Times New Roman" panose="02020603050405020304" pitchFamily="18" charset="0"/>
                <a:cs typeface="Times New Roman" panose="02020603050405020304" pitchFamily="18" charset="0"/>
              </a:rPr>
              <a:t>To make aware the about the current state of the ontology libraries. </a:t>
            </a:r>
          </a:p>
        </p:txBody>
      </p:sp>
      <p:sp>
        <p:nvSpPr>
          <p:cNvPr id="4" name="Slide Number Placeholder 3"/>
          <p:cNvSpPr>
            <a:spLocks noGrp="1"/>
          </p:cNvSpPr>
          <p:nvPr>
            <p:ph type="sldNum" sz="quarter" idx="12"/>
          </p:nvPr>
        </p:nvSpPr>
        <p:spPr/>
        <p:txBody>
          <a:bodyPr/>
          <a:lstStyle/>
          <a:p>
            <a:fld id="{F36C87F6-986D-49E6-AF40-1B3A1EE8064D}" type="slidenum">
              <a:rPr lang="en-IN" smtClean="0"/>
              <a:t>3</a:t>
            </a:fld>
            <a:endParaRPr lang="en-IN"/>
          </a:p>
        </p:txBody>
      </p:sp>
      <p:cxnSp>
        <p:nvCxnSpPr>
          <p:cNvPr id="5" name="Straight Connector 4"/>
          <p:cNvCxnSpPr/>
          <p:nvPr/>
        </p:nvCxnSpPr>
        <p:spPr>
          <a:xfrm>
            <a:off x="1" y="980728"/>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0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83" y="208726"/>
            <a:ext cx="9753600" cy="678370"/>
          </a:xfrm>
        </p:spPr>
        <p:txBody>
          <a:bodyPr>
            <a:normAutofit/>
          </a:bodyPr>
          <a:lstStyle/>
          <a:p>
            <a:r>
              <a:rPr lang="en-IN" sz="3200" dirty="0">
                <a:latin typeface="Times New Roman" panose="02020603050405020304" pitchFamily="18" charset="0"/>
                <a:cs typeface="Times New Roman" panose="02020603050405020304" pitchFamily="18" charset="0"/>
              </a:rPr>
              <a:t>What is Ontology Library</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1202" y="2278412"/>
            <a:ext cx="2012419" cy="2644894"/>
          </a:xfrm>
        </p:spPr>
      </p:pic>
      <p:sp>
        <p:nvSpPr>
          <p:cNvPr id="4" name="Slide Number Placeholder 3"/>
          <p:cNvSpPr>
            <a:spLocks noGrp="1"/>
          </p:cNvSpPr>
          <p:nvPr>
            <p:ph type="sldNum" sz="quarter" idx="12"/>
          </p:nvPr>
        </p:nvSpPr>
        <p:spPr/>
        <p:txBody>
          <a:bodyPr/>
          <a:lstStyle/>
          <a:p>
            <a:fld id="{F36C87F6-986D-49E6-AF40-1B3A1EE8064D}" type="slidenum">
              <a:rPr lang="en-IN" smtClean="0"/>
              <a:t>4</a:t>
            </a:fld>
            <a:endParaRPr lang="en-IN"/>
          </a:p>
        </p:txBody>
      </p:sp>
      <p:cxnSp>
        <p:nvCxnSpPr>
          <p:cNvPr id="5" name="Straight Connector 4"/>
          <p:cNvCxnSpPr/>
          <p:nvPr/>
        </p:nvCxnSpPr>
        <p:spPr>
          <a:xfrm>
            <a:off x="0" y="1124744"/>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7828" y="2132856"/>
            <a:ext cx="8352928" cy="1421928"/>
          </a:xfrm>
          <a:prstGeom prst="rect">
            <a:avLst/>
          </a:prstGeom>
          <a:noFill/>
        </p:spPr>
        <p:txBody>
          <a:bodyPr wrap="square" rtlCol="0">
            <a:spAutoFit/>
          </a:bodyPr>
          <a:lstStyle/>
          <a:p>
            <a:pPr algn="just">
              <a:lnSpc>
                <a:spcPct val="90000"/>
              </a:lnSpc>
            </a:pPr>
            <a:r>
              <a:rPr lang="en-IN" sz="2400" dirty="0">
                <a:latin typeface="Times New Roman" panose="02020603050405020304" pitchFamily="18" charset="0"/>
                <a:cs typeface="Times New Roman" panose="02020603050405020304" pitchFamily="18" charset="0"/>
              </a:rPr>
              <a:t>Ontology libraries are the systems or platform where various types of ontologies are stored from different sources and provide the ability to data providers and application developers to share and reuse the ontologies. </a:t>
            </a:r>
          </a:p>
        </p:txBody>
      </p:sp>
    </p:spTree>
    <p:extLst>
      <p:ext uri="{BB962C8B-B14F-4D97-AF65-F5344CB8AC3E}">
        <p14:creationId xmlns:p14="http://schemas.microsoft.com/office/powerpoint/2010/main" val="174581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260648"/>
            <a:ext cx="9753600" cy="504058"/>
          </a:xfrm>
        </p:spPr>
        <p:txBody>
          <a:bodyPr>
            <a:noAutofit/>
          </a:bodyPr>
          <a:lstStyle/>
          <a:p>
            <a:r>
              <a:rPr lang="en-IN" sz="3200" dirty="0">
                <a:latin typeface="Times New Roman" panose="02020603050405020304" pitchFamily="18" charset="0"/>
                <a:cs typeface="Times New Roman" panose="02020603050405020304" pitchFamily="18" charset="0"/>
              </a:rPr>
              <a:t>Classification of Ontology Libraries</a:t>
            </a:r>
          </a:p>
        </p:txBody>
      </p:sp>
      <p:sp>
        <p:nvSpPr>
          <p:cNvPr id="3" name="Content Placeholder 2"/>
          <p:cNvSpPr>
            <a:spLocks noGrp="1"/>
          </p:cNvSpPr>
          <p:nvPr>
            <p:ph idx="1"/>
          </p:nvPr>
        </p:nvSpPr>
        <p:spPr>
          <a:xfrm>
            <a:off x="477788" y="1556793"/>
            <a:ext cx="4896544" cy="4320480"/>
          </a:xfrm>
        </p:spPr>
        <p:txBody>
          <a:bodyPr>
            <a:normAutofit/>
          </a:bodyPr>
          <a:lstStyle/>
          <a:p>
            <a:pPr marL="45720" indent="0">
              <a:buNone/>
            </a:pPr>
            <a:r>
              <a:rPr lang="en-IN" sz="2000" dirty="0">
                <a:latin typeface="Times New Roman" panose="02020603050405020304" pitchFamily="18" charset="0"/>
                <a:cs typeface="Times New Roman" panose="02020603050405020304" pitchFamily="18" charset="0"/>
              </a:rPr>
              <a:t>Different forms of the ontology libraries:</a:t>
            </a:r>
          </a:p>
          <a:p>
            <a:pPr>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 Ontology Repository (OR)</a:t>
            </a:r>
          </a:p>
          <a:p>
            <a:pPr>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 Ontology Directory (OD)</a:t>
            </a:r>
          </a:p>
          <a:p>
            <a:pPr>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 Ontology Registry (</a:t>
            </a:r>
            <a:r>
              <a:rPr lang="en-IN" sz="2000" dirty="0" err="1">
                <a:latin typeface="Times New Roman" panose="02020603050405020304" pitchFamily="18" charset="0"/>
                <a:cs typeface="Times New Roman" panose="02020603050405020304" pitchFamily="18" charset="0"/>
              </a:rPr>
              <a:t>OReg</a:t>
            </a:r>
            <a:r>
              <a:rPr lang="en-IN" sz="20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F36C87F6-986D-49E6-AF40-1B3A1EE8064D}" type="slidenum">
              <a:rPr lang="en-IN" smtClean="0"/>
              <a:t>5</a:t>
            </a:fld>
            <a:endParaRPr lang="en-IN"/>
          </a:p>
        </p:txBody>
      </p:sp>
      <p:cxnSp>
        <p:nvCxnSpPr>
          <p:cNvPr id="5" name="Straight Connector 4"/>
          <p:cNvCxnSpPr/>
          <p:nvPr/>
        </p:nvCxnSpPr>
        <p:spPr>
          <a:xfrm>
            <a:off x="0" y="980728"/>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4"/>
          <p:cNvPicPr>
            <a:picLocks noChangeAspect="1"/>
          </p:cNvPicPr>
          <p:nvPr/>
        </p:nvPicPr>
        <p:blipFill>
          <a:blip r:embed="rId2">
            <a:clrChange>
              <a:clrFrom>
                <a:srgbClr val="FFFFFF"/>
              </a:clrFrom>
              <a:clrTo>
                <a:srgbClr val="FFFFFF">
                  <a:alpha val="0"/>
                </a:srgbClr>
              </a:clrTo>
            </a:clrChange>
          </a:blip>
          <a:stretch>
            <a:fillRect/>
          </a:stretch>
        </p:blipFill>
        <p:spPr>
          <a:xfrm>
            <a:off x="4654252" y="1373358"/>
            <a:ext cx="7128792" cy="5075069"/>
          </a:xfrm>
          <a:prstGeom prst="rect">
            <a:avLst/>
          </a:prstGeom>
        </p:spPr>
      </p:pic>
    </p:spTree>
    <p:extLst>
      <p:ext uri="{BB962C8B-B14F-4D97-AF65-F5344CB8AC3E}">
        <p14:creationId xmlns:p14="http://schemas.microsoft.com/office/powerpoint/2010/main" val="31364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81504"/>
            <a:ext cx="9753600" cy="678370"/>
          </a:xfrm>
        </p:spPr>
        <p:txBody>
          <a:bodyPr>
            <a:normAutofit/>
          </a:bodyPr>
          <a:lstStyle/>
          <a:p>
            <a:r>
              <a:rPr lang="en-IN" sz="3200" dirty="0">
                <a:latin typeface="Times New Roman" panose="02020603050405020304" pitchFamily="18" charset="0"/>
                <a:cs typeface="Times New Roman" panose="02020603050405020304" pitchFamily="18" charset="0"/>
              </a:rPr>
              <a:t>Ontology Repository (OR)</a:t>
            </a:r>
          </a:p>
        </p:txBody>
      </p:sp>
      <p:sp>
        <p:nvSpPr>
          <p:cNvPr id="3" name="Content Placeholder 2"/>
          <p:cNvSpPr>
            <a:spLocks noGrp="1"/>
          </p:cNvSpPr>
          <p:nvPr>
            <p:ph idx="1"/>
          </p:nvPr>
        </p:nvSpPr>
        <p:spPr/>
        <p:txBody>
          <a:bodyPr>
            <a:normAutofit/>
          </a:bodyPr>
          <a:lstStyle/>
          <a:p>
            <a:pPr algn="just">
              <a:lnSpc>
                <a:spcPct val="150000"/>
              </a:lnSpc>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 An ontology repository is a facility where ontologies and related information (e.g., ontology metadata including the information on who included the ontologies) are stored, managed and retrieved .</a:t>
            </a:r>
          </a:p>
          <a:p>
            <a:pPr algn="just">
              <a:lnSpc>
                <a:spcPct val="150000"/>
              </a:lnSpc>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 The purpose of ontology repository is to enable users to upload, browse, search, share and manage the ontologies. </a:t>
            </a:r>
          </a:p>
        </p:txBody>
      </p:sp>
      <p:sp>
        <p:nvSpPr>
          <p:cNvPr id="4" name="Slide Number Placeholder 3"/>
          <p:cNvSpPr>
            <a:spLocks noGrp="1"/>
          </p:cNvSpPr>
          <p:nvPr>
            <p:ph type="sldNum" sz="quarter" idx="12"/>
          </p:nvPr>
        </p:nvSpPr>
        <p:spPr/>
        <p:txBody>
          <a:bodyPr/>
          <a:lstStyle/>
          <a:p>
            <a:fld id="{F36C87F6-986D-49E6-AF40-1B3A1EE8064D}" type="slidenum">
              <a:rPr lang="en-IN" smtClean="0"/>
              <a:t>6</a:t>
            </a:fld>
            <a:endParaRPr lang="en-IN"/>
          </a:p>
        </p:txBody>
      </p:sp>
      <p:cxnSp>
        <p:nvCxnSpPr>
          <p:cNvPr id="5" name="Straight Connector 4"/>
          <p:cNvCxnSpPr/>
          <p:nvPr/>
        </p:nvCxnSpPr>
        <p:spPr>
          <a:xfrm>
            <a:off x="1" y="980728"/>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98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35565"/>
            <a:ext cx="9753600" cy="750378"/>
          </a:xfrm>
        </p:spPr>
        <p:txBody>
          <a:bodyPr>
            <a:normAutofit/>
          </a:bodyPr>
          <a:lstStyle/>
          <a:p>
            <a:r>
              <a:rPr lang="en-IN" sz="3200" dirty="0">
                <a:latin typeface="Times New Roman" panose="02020603050405020304" pitchFamily="18" charset="0"/>
                <a:cs typeface="Times New Roman" panose="02020603050405020304" pitchFamily="18" charset="0"/>
              </a:rPr>
              <a:t>Ontology Directory (OD)</a:t>
            </a:r>
          </a:p>
        </p:txBody>
      </p:sp>
      <p:sp>
        <p:nvSpPr>
          <p:cNvPr id="3" name="Content Placeholder 2"/>
          <p:cNvSpPr>
            <a:spLocks noGrp="1"/>
          </p:cNvSpPr>
          <p:nvPr>
            <p:ph idx="1"/>
          </p:nvPr>
        </p:nvSpPr>
        <p:spPr>
          <a:xfrm>
            <a:off x="1217612" y="1330301"/>
            <a:ext cx="9753600" cy="4800601"/>
          </a:xfrm>
        </p:spPr>
        <p:txBody>
          <a:bodyPr>
            <a:normAutofit/>
          </a:bodyPr>
          <a:lstStyle/>
          <a:p>
            <a:pPr algn="just">
              <a:lnSpc>
                <a:spcPct val="150000"/>
              </a:lnSpc>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 Ontology directory is a service that provides the information about ontologies that are available in a particular platform. </a:t>
            </a:r>
          </a:p>
          <a:p>
            <a:pPr algn="just">
              <a:lnSpc>
                <a:spcPct val="150000"/>
              </a:lnSpc>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 Ontology directory contains the reference to the definition of ontology related language based schema such as OWL, XML, and RDF Schema. It provides metadata and source of information. </a:t>
            </a:r>
          </a:p>
          <a:p>
            <a:pPr algn="just">
              <a:lnSpc>
                <a:spcPct val="150000"/>
              </a:lnSpc>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 It follows simple hierarchical structures, which is effective in data storage and classification. </a:t>
            </a:r>
          </a:p>
        </p:txBody>
      </p:sp>
      <p:sp>
        <p:nvSpPr>
          <p:cNvPr id="4" name="Slide Number Placeholder 3"/>
          <p:cNvSpPr>
            <a:spLocks noGrp="1"/>
          </p:cNvSpPr>
          <p:nvPr>
            <p:ph type="sldNum" sz="quarter" idx="12"/>
          </p:nvPr>
        </p:nvSpPr>
        <p:spPr/>
        <p:txBody>
          <a:bodyPr/>
          <a:lstStyle/>
          <a:p>
            <a:fld id="{F36C87F6-986D-49E6-AF40-1B3A1EE8064D}" type="slidenum">
              <a:rPr lang="en-IN" smtClean="0"/>
              <a:t>7</a:t>
            </a:fld>
            <a:endParaRPr lang="en-IN"/>
          </a:p>
        </p:txBody>
      </p:sp>
      <p:cxnSp>
        <p:nvCxnSpPr>
          <p:cNvPr id="5" name="Straight Connector 4"/>
          <p:cNvCxnSpPr/>
          <p:nvPr/>
        </p:nvCxnSpPr>
        <p:spPr>
          <a:xfrm>
            <a:off x="0" y="980728"/>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48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2" y="81504"/>
            <a:ext cx="9753600" cy="678370"/>
          </a:xfrm>
        </p:spPr>
        <p:txBody>
          <a:bodyPr>
            <a:normAutofit/>
          </a:bodyPr>
          <a:lstStyle/>
          <a:p>
            <a:r>
              <a:rPr lang="en-IN" sz="3200" dirty="0">
                <a:latin typeface="Times New Roman" panose="02020603050405020304" pitchFamily="18" charset="0"/>
                <a:cs typeface="Times New Roman" panose="02020603050405020304" pitchFamily="18" charset="0"/>
              </a:rPr>
              <a:t>Ontology Registry (</a:t>
            </a:r>
            <a:r>
              <a:rPr lang="en-IN" sz="3200" dirty="0" err="1">
                <a:latin typeface="Times New Roman" panose="02020603050405020304" pitchFamily="18" charset="0"/>
                <a:cs typeface="Times New Roman" panose="02020603050405020304" pitchFamily="18" charset="0"/>
              </a:rPr>
              <a:t>OReg</a:t>
            </a:r>
            <a:r>
              <a:rPr lang="en-IN" sz="32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237163" y="1322022"/>
            <a:ext cx="9753600" cy="4483241"/>
          </a:xfrm>
        </p:spPr>
        <p:txBody>
          <a:bodyPr>
            <a:normAutofit fontScale="92500" lnSpcReduction="10000"/>
          </a:bodyPr>
          <a:lstStyle/>
          <a:p>
            <a:pPr algn="just">
              <a:lnSpc>
                <a:spcPct val="150000"/>
              </a:lnSpc>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 A registry provides a data storage interface where data, knowledge, metadata of a semantic object including the name of the person or any community and process of using data are registered. </a:t>
            </a:r>
          </a:p>
          <a:p>
            <a:pPr algn="just">
              <a:lnSpc>
                <a:spcPct val="150000"/>
              </a:lnSpc>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 It can be defined as a platform where list of metadata can be declared for visualizing data, storing information and access the knowledge about domain, scientific elements. </a:t>
            </a:r>
          </a:p>
          <a:p>
            <a:pPr algn="just">
              <a:lnSpc>
                <a:spcPct val="150000"/>
              </a:lnSpc>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An ontology registry consists of a list of ontologies and metadata instead of consisting the actual set of ontologies. </a:t>
            </a:r>
          </a:p>
        </p:txBody>
      </p:sp>
      <p:sp>
        <p:nvSpPr>
          <p:cNvPr id="4" name="Slide Number Placeholder 3"/>
          <p:cNvSpPr>
            <a:spLocks noGrp="1"/>
          </p:cNvSpPr>
          <p:nvPr>
            <p:ph type="sldNum" sz="quarter" idx="12"/>
          </p:nvPr>
        </p:nvSpPr>
        <p:spPr/>
        <p:txBody>
          <a:bodyPr/>
          <a:lstStyle/>
          <a:p>
            <a:fld id="{F36C87F6-986D-49E6-AF40-1B3A1EE8064D}" type="slidenum">
              <a:rPr lang="en-IN" smtClean="0"/>
              <a:t>8</a:t>
            </a:fld>
            <a:endParaRPr lang="en-IN"/>
          </a:p>
        </p:txBody>
      </p:sp>
      <p:cxnSp>
        <p:nvCxnSpPr>
          <p:cNvPr id="5" name="Straight Connector 4"/>
          <p:cNvCxnSpPr/>
          <p:nvPr/>
        </p:nvCxnSpPr>
        <p:spPr>
          <a:xfrm>
            <a:off x="1" y="980728"/>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95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94" y="333264"/>
            <a:ext cx="11711036" cy="646856"/>
          </a:xfrm>
        </p:spPr>
        <p:txBody>
          <a:bodyPr>
            <a:normAutofit fontScale="90000"/>
          </a:bodyPr>
          <a:lstStyle/>
          <a:p>
            <a:r>
              <a:rPr lang="en-IN" sz="3200" dirty="0">
                <a:latin typeface="Times New Roman" panose="02020603050405020304" pitchFamily="18" charset="0"/>
                <a:cs typeface="Times New Roman" panose="02020603050405020304" pitchFamily="18" charset="0"/>
              </a:rPr>
              <a:t>Classification of Ontology Libraries based on type of contents </a:t>
            </a:r>
          </a:p>
        </p:txBody>
      </p:sp>
      <p:pic>
        <p:nvPicPr>
          <p:cNvPr id="6" name="Content Placeholder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845940" y="1407867"/>
            <a:ext cx="8399351" cy="4895327"/>
          </a:xfrm>
          <a:prstGeom prst="rect">
            <a:avLst/>
          </a:prstGeom>
        </p:spPr>
      </p:pic>
      <p:sp>
        <p:nvSpPr>
          <p:cNvPr id="4" name="Slide Number Placeholder 3"/>
          <p:cNvSpPr>
            <a:spLocks noGrp="1"/>
          </p:cNvSpPr>
          <p:nvPr>
            <p:ph type="sldNum" sz="quarter" idx="12"/>
          </p:nvPr>
        </p:nvSpPr>
        <p:spPr/>
        <p:txBody>
          <a:bodyPr/>
          <a:lstStyle/>
          <a:p>
            <a:fld id="{F36C87F6-986D-49E6-AF40-1B3A1EE8064D}" type="slidenum">
              <a:rPr lang="en-IN" smtClean="0"/>
              <a:t>9</a:t>
            </a:fld>
            <a:endParaRPr lang="en-IN"/>
          </a:p>
        </p:txBody>
      </p:sp>
      <p:cxnSp>
        <p:nvCxnSpPr>
          <p:cNvPr id="5" name="Straight Connector 4"/>
          <p:cNvCxnSpPr/>
          <p:nvPr/>
        </p:nvCxnSpPr>
        <p:spPr>
          <a:xfrm>
            <a:off x="0" y="1052736"/>
            <a:ext cx="12188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1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World  presentation (widescreen)</Template>
  <TotalTime>0</TotalTime>
  <Words>989</Words>
  <Application>Microsoft Office PowerPoint</Application>
  <PresentationFormat>Custom</PresentationFormat>
  <Paragraphs>176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Andalus</vt:lpstr>
      <vt:lpstr>Arial</vt:lpstr>
      <vt:lpstr>Baskerville Old Face</vt:lpstr>
      <vt:lpstr>Century Gothic</vt:lpstr>
      <vt:lpstr>Times New Roman</vt:lpstr>
      <vt:lpstr>Wingdings</vt:lpstr>
      <vt:lpstr>Continental World 16x9</vt:lpstr>
      <vt:lpstr>Ontology Libraries: A Study from Ontofier and Ontologist Perspectives</vt:lpstr>
      <vt:lpstr>Outline</vt:lpstr>
      <vt:lpstr>Introduction</vt:lpstr>
      <vt:lpstr>What is Ontology Library</vt:lpstr>
      <vt:lpstr>Classification of Ontology Libraries</vt:lpstr>
      <vt:lpstr>Ontology Repository (OR)</vt:lpstr>
      <vt:lpstr>Ontology Directory (OD)</vt:lpstr>
      <vt:lpstr>Ontology Registry (OReg.)</vt:lpstr>
      <vt:lpstr>Classification of Ontology Libraries based on type of contents </vt:lpstr>
      <vt:lpstr>Examples of ontology libraries </vt:lpstr>
      <vt:lpstr>Evaluation of the Ontology libraries </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2016-05-01T09:55:50Z</dcterms:created>
  <dcterms:modified xsi:type="dcterms:W3CDTF">2016-06-29T21:26:48Z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