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6" r:id="rId4"/>
    <p:sldId id="259" r:id="rId5"/>
    <p:sldId id="267" r:id="rId6"/>
    <p:sldId id="270" r:id="rId7"/>
    <p:sldId id="269" r:id="rId8"/>
    <p:sldId id="268" r:id="rId9"/>
    <p:sldId id="262" r:id="rId10"/>
    <p:sldId id="260" r:id="rId11"/>
    <p:sldId id="261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79304" autoAdjust="0"/>
  </p:normalViewPr>
  <p:slideViewPr>
    <p:cSldViewPr snapToGrid="0" snapToObjects="1">
      <p:cViewPr varScale="1">
        <p:scale>
          <a:sx n="71" d="100"/>
          <a:sy n="71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var/folders/6p/9zfd6lbj2_qf0hm6mvzhbjfc0000gn/T/com.microsoft.Outlook/Outlook%20Temp/IPLookups-graph%20options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don't know</c:v>
                </c:pt>
                <c:pt idx="1">
                  <c:v>&gt; 1 PB</c:v>
                </c:pt>
                <c:pt idx="2">
                  <c:v>100 TB - 1 PB</c:v>
                </c:pt>
                <c:pt idx="3">
                  <c:v>1 TB - 100 TB</c:v>
                </c:pt>
                <c:pt idx="4">
                  <c:v>100 GB - 1 TB</c:v>
                </c:pt>
                <c:pt idx="5">
                  <c:v>1 GB - 100 GB</c:v>
                </c:pt>
                <c:pt idx="6">
                  <c:v>&lt; 1 GB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24.0</c:v>
                </c:pt>
                <c:pt idx="1">
                  <c:v>0.0</c:v>
                </c:pt>
                <c:pt idx="2">
                  <c:v>0.0</c:v>
                </c:pt>
                <c:pt idx="3">
                  <c:v>7.0</c:v>
                </c:pt>
                <c:pt idx="4">
                  <c:v>12.0</c:v>
                </c:pt>
                <c:pt idx="5">
                  <c:v>39.0</c:v>
                </c:pt>
                <c:pt idx="6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-2117142808"/>
        <c:axId val="-2114721144"/>
      </c:barChart>
      <c:catAx>
        <c:axId val="-211714280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14721144"/>
        <c:crosses val="autoZero"/>
        <c:auto val="1"/>
        <c:lblAlgn val="ctr"/>
        <c:lblOffset val="100"/>
        <c:noMultiLvlLbl val="0"/>
      </c:catAx>
      <c:valAx>
        <c:axId val="-2114721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7142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Not Sure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27.0</c:v>
                </c:pt>
                <c:pt idx="1">
                  <c:v>27.0</c:v>
                </c:pt>
                <c:pt idx="2">
                  <c:v>41.0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-2119234840"/>
        <c:axId val="-2087648600"/>
      </c:barChart>
      <c:catAx>
        <c:axId val="-2119234840"/>
        <c:scaling>
          <c:orientation val="minMax"/>
        </c:scaling>
        <c:delete val="0"/>
        <c:axPos val="l"/>
        <c:majorTickMark val="out"/>
        <c:minorTickMark val="none"/>
        <c:tickLblPos val="nextTo"/>
        <c:crossAx val="-2087648600"/>
        <c:crosses val="autoZero"/>
        <c:auto val="1"/>
        <c:lblAlgn val="ctr"/>
        <c:lblOffset val="100"/>
        <c:noMultiLvlLbl val="0"/>
      </c:catAx>
      <c:valAx>
        <c:axId val="-2087648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9234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Most of the time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Not publicly available</c:v>
                </c:pt>
                <c:pt idx="1">
                  <c:v>By request only</c:v>
                </c:pt>
                <c:pt idx="2">
                  <c:v>Openly available online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49.0</c:v>
                </c:pt>
                <c:pt idx="1">
                  <c:v>27.0</c:v>
                </c:pt>
                <c:pt idx="2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Half the time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Not publicly available</c:v>
                </c:pt>
                <c:pt idx="1">
                  <c:v>By request only</c:v>
                </c:pt>
                <c:pt idx="2">
                  <c:v>Openly available online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16.0</c:v>
                </c:pt>
                <c:pt idx="1">
                  <c:v>21.0</c:v>
                </c:pt>
                <c:pt idx="2">
                  <c:v>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Not publicly available</c:v>
                </c:pt>
                <c:pt idx="1">
                  <c:v>By request only</c:v>
                </c:pt>
                <c:pt idx="2">
                  <c:v>Openly available online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29.0</c:v>
                </c:pt>
                <c:pt idx="1">
                  <c:v>46.0</c:v>
                </c:pt>
                <c:pt idx="2">
                  <c:v>70.0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9195512"/>
        <c:axId val="-2100208936"/>
      </c:barChart>
      <c:catAx>
        <c:axId val="-2099195512"/>
        <c:scaling>
          <c:orientation val="minMax"/>
        </c:scaling>
        <c:delete val="0"/>
        <c:axPos val="l"/>
        <c:majorTickMark val="out"/>
        <c:minorTickMark val="none"/>
        <c:tickLblPos val="nextTo"/>
        <c:crossAx val="-2100208936"/>
        <c:crosses val="autoZero"/>
        <c:auto val="1"/>
        <c:lblAlgn val="ctr"/>
        <c:lblOffset val="100"/>
        <c:noMultiLvlLbl val="0"/>
      </c:catAx>
      <c:valAx>
        <c:axId val="-210020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9195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9347230033746"/>
          <c:y val="0.395262836863702"/>
          <c:w val="0.224283722347207"/>
          <c:h val="0.2094743262725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Other</c:v>
                </c:pt>
                <c:pt idx="1">
                  <c:v>Requires secure access</c:v>
                </c:pt>
                <c:pt idx="2">
                  <c:v>License/usage restrictions</c:v>
                </c:pt>
                <c:pt idx="3">
                  <c:v>Lack of time/motivation</c:v>
                </c:pt>
                <c:pt idx="4">
                  <c:v>Commercialization/Patent issues</c:v>
                </c:pt>
                <c:pt idx="5">
                  <c:v>Little value to others</c:v>
                </c:pt>
                <c:pt idx="6">
                  <c:v>Confidentiality/Privacy issues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4.0</c:v>
                </c:pt>
                <c:pt idx="1">
                  <c:v>9.0</c:v>
                </c:pt>
                <c:pt idx="2">
                  <c:v>15.0</c:v>
                </c:pt>
                <c:pt idx="3">
                  <c:v>29.0</c:v>
                </c:pt>
                <c:pt idx="4">
                  <c:v>29.0</c:v>
                </c:pt>
                <c:pt idx="5">
                  <c:v>31.0</c:v>
                </c:pt>
                <c:pt idx="6">
                  <c:v>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-2117885176"/>
        <c:axId val="-2118011656"/>
      </c:barChart>
      <c:catAx>
        <c:axId val="-2117885176"/>
        <c:scaling>
          <c:orientation val="minMax"/>
        </c:scaling>
        <c:delete val="0"/>
        <c:axPos val="l"/>
        <c:majorTickMark val="out"/>
        <c:minorTickMark val="none"/>
        <c:tickLblPos val="nextTo"/>
        <c:crossAx val="-2118011656"/>
        <c:crosses val="autoZero"/>
        <c:auto val="1"/>
        <c:lblAlgn val="ctr"/>
        <c:lblOffset val="100"/>
        <c:noMultiLvlLbl val="0"/>
      </c:catAx>
      <c:valAx>
        <c:axId val="-211801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7885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Sheet2!$B$1</c:f>
              <c:strCache>
                <c:ptCount val="1"/>
                <c:pt idx="0">
                  <c:v>Count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Sheet2!$A$2:$A$32</c:f>
              <c:strCache>
                <c:ptCount val="31"/>
                <c:pt idx="0">
                  <c:v>Argentina</c:v>
                </c:pt>
                <c:pt idx="1">
                  <c:v>Australia</c:v>
                </c:pt>
                <c:pt idx="2">
                  <c:v>Bangladesh</c:v>
                </c:pt>
                <c:pt idx="3">
                  <c:v>Brazil</c:v>
                </c:pt>
                <c:pt idx="4">
                  <c:v>Canada</c:v>
                </c:pt>
                <c:pt idx="5">
                  <c:v>Chile</c:v>
                </c:pt>
                <c:pt idx="6">
                  <c:v>Chile</c:v>
                </c:pt>
                <c:pt idx="7">
                  <c:v>China</c:v>
                </c:pt>
                <c:pt idx="8">
                  <c:v>Denmark</c:v>
                </c:pt>
                <c:pt idx="9">
                  <c:v>Egypt</c:v>
                </c:pt>
                <c:pt idx="10">
                  <c:v>France</c:v>
                </c:pt>
                <c:pt idx="11">
                  <c:v>Germany</c:v>
                </c:pt>
                <c:pt idx="12">
                  <c:v>Great Britain</c:v>
                </c:pt>
                <c:pt idx="13">
                  <c:v>Greece</c:v>
                </c:pt>
                <c:pt idx="14">
                  <c:v>Hong Kong</c:v>
                </c:pt>
                <c:pt idx="15">
                  <c:v>India</c:v>
                </c:pt>
                <c:pt idx="16">
                  <c:v>Indonesia</c:v>
                </c:pt>
                <c:pt idx="17">
                  <c:v>Iran</c:v>
                </c:pt>
                <c:pt idx="18">
                  <c:v>Iraq</c:v>
                </c:pt>
                <c:pt idx="19">
                  <c:v>Ireland</c:v>
                </c:pt>
                <c:pt idx="20">
                  <c:v>Italy</c:v>
                </c:pt>
                <c:pt idx="21">
                  <c:v>Japan</c:v>
                </c:pt>
                <c:pt idx="22">
                  <c:v>Kuwait</c:v>
                </c:pt>
                <c:pt idx="23">
                  <c:v>Malaysia</c:v>
                </c:pt>
                <c:pt idx="24">
                  <c:v>Netherlands</c:v>
                </c:pt>
                <c:pt idx="25">
                  <c:v>Philippines</c:v>
                </c:pt>
                <c:pt idx="26">
                  <c:v>Singapore</c:v>
                </c:pt>
                <c:pt idx="27">
                  <c:v>South Africa</c:v>
                </c:pt>
                <c:pt idx="28">
                  <c:v>Spain</c:v>
                </c:pt>
                <c:pt idx="29">
                  <c:v>Thailand</c:v>
                </c:pt>
                <c:pt idx="30">
                  <c:v>USA</c:v>
                </c:pt>
              </c:strCache>
            </c:strRef>
          </c:cat>
          <c:val>
            <c:numRef>
              <c:f>Sheet2!$B$2:$B$32</c:f>
              <c:numCache>
                <c:formatCode>General</c:formatCode>
                <c:ptCount val="31"/>
                <c:pt idx="0">
                  <c:v>1.0</c:v>
                </c:pt>
                <c:pt idx="1">
                  <c:v>2.0</c:v>
                </c:pt>
                <c:pt idx="2">
                  <c:v>1.0</c:v>
                </c:pt>
                <c:pt idx="3">
                  <c:v>2.0</c:v>
                </c:pt>
                <c:pt idx="4">
                  <c:v>2.0</c:v>
                </c:pt>
                <c:pt idx="5">
                  <c:v>2.0</c:v>
                </c:pt>
                <c:pt idx="6">
                  <c:v>1.0</c:v>
                </c:pt>
                <c:pt idx="7">
                  <c:v>2.0</c:v>
                </c:pt>
                <c:pt idx="8">
                  <c:v>1.0</c:v>
                </c:pt>
                <c:pt idx="9">
                  <c:v>1.0</c:v>
                </c:pt>
                <c:pt idx="10">
                  <c:v>2.0</c:v>
                </c:pt>
                <c:pt idx="11">
                  <c:v>6.0</c:v>
                </c:pt>
                <c:pt idx="12">
                  <c:v>3.0</c:v>
                </c:pt>
                <c:pt idx="13">
                  <c:v>3.0</c:v>
                </c:pt>
                <c:pt idx="14">
                  <c:v>1.0</c:v>
                </c:pt>
                <c:pt idx="15">
                  <c:v>11.0</c:v>
                </c:pt>
                <c:pt idx="16">
                  <c:v>1.0</c:v>
                </c:pt>
                <c:pt idx="17">
                  <c:v>2.0</c:v>
                </c:pt>
                <c:pt idx="18">
                  <c:v>1.0</c:v>
                </c:pt>
                <c:pt idx="19">
                  <c:v>1.0</c:v>
                </c:pt>
                <c:pt idx="20">
                  <c:v>2.0</c:v>
                </c:pt>
                <c:pt idx="21">
                  <c:v>1.0</c:v>
                </c:pt>
                <c:pt idx="22">
                  <c:v>1.0</c:v>
                </c:pt>
                <c:pt idx="23">
                  <c:v>7.0</c:v>
                </c:pt>
                <c:pt idx="24">
                  <c:v>1.0</c:v>
                </c:pt>
                <c:pt idx="25">
                  <c:v>1.0</c:v>
                </c:pt>
                <c:pt idx="26">
                  <c:v>4.0</c:v>
                </c:pt>
                <c:pt idx="27">
                  <c:v>1.0</c:v>
                </c:pt>
                <c:pt idx="28">
                  <c:v>2.0</c:v>
                </c:pt>
                <c:pt idx="29">
                  <c:v>5.0</c:v>
                </c:pt>
                <c:pt idx="30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81290-EC75-4C4C-ABC4-75DF3C144165}" type="datetimeFigureOut">
              <a:rPr lang="en-US" smtClean="0"/>
              <a:t>7/1/16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D228-70D1-6845-9814-FD76AD465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defTabSz="914400" eaLnBrk="1" hangingPunct="1"/>
            <a:fld id="{A8504E29-5640-9844-AD45-289E9EA0539C}" type="slidenum">
              <a:rPr lang="en-US" sz="1200">
                <a:solidFill>
                  <a:srgbClr val="000000"/>
                </a:solidFill>
              </a:rPr>
              <a:pPr algn="r" defTabSz="914400" eaLnBrk="1" hangingPunct="1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79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D228-70D1-6845-9814-FD76AD465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6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work cites my work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 a librarian trying to get to the bottom of metadata inconsistencies in ETD data.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Genealogy of family members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 compiling a list of dissertations for the Astronomy Genealogy Project (http://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had.aas.org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astrogen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/).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verifying information about author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Researching IRs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History of former pastors 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sure yet if it is relevant want to see references at end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I'm generally curious but especially, the Google "snip" from article made it seem like this text is Readable by a layperson.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D228-70D1-6845-9814-FD76AD465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1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D228-70D1-6845-9814-FD76AD465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73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58% from US</a:t>
            </a:r>
          </a:p>
          <a:p>
            <a:r>
              <a:rPr lang="en-US" dirty="0" smtClean="0"/>
              <a:t>6% India</a:t>
            </a:r>
          </a:p>
          <a:p>
            <a:r>
              <a:rPr lang="en-US" dirty="0" smtClean="0"/>
              <a:t>4% from Germany</a:t>
            </a:r>
          </a:p>
          <a:p>
            <a:r>
              <a:rPr lang="en-US" dirty="0" smtClean="0"/>
              <a:t>4% from Malaysia</a:t>
            </a:r>
          </a:p>
          <a:p>
            <a:r>
              <a:rPr lang="en-US" dirty="0" smtClean="0"/>
              <a:t>Then, very</a:t>
            </a:r>
            <a:r>
              <a:rPr lang="en-US" baseline="0" dirty="0" smtClean="0"/>
              <a:t> long tail of low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D228-70D1-6845-9814-FD76AD465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5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4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1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0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1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5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1771-8621-2541-8287-92E333FE2EE5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D0C29-3FFB-C045-8055-679AA4BD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990600" y="17526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800" dirty="0" smtClean="0">
                <a:solidFill>
                  <a:srgbClr val="F4702F"/>
                </a:solidFill>
                <a:latin typeface="Verdana" charset="0"/>
              </a:rPr>
              <a:t>Surveying ETD Infrastructure Needs: From Author to End User</a:t>
            </a:r>
            <a:endParaRPr lang="en-US" altLang="en-US" sz="2800" dirty="0">
              <a:solidFill>
                <a:srgbClr val="F4702F"/>
              </a:solidFill>
              <a:latin typeface="Verdana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5638800" y="4114802"/>
            <a:ext cx="287020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ts val="1863"/>
              </a:lnSpc>
            </a:pPr>
            <a:r>
              <a:rPr lang="en-US" altLang="en-US" sz="1300">
                <a:latin typeface="Verdana" charset="0"/>
              </a:rPr>
              <a:t>Andrew Wesolek</a:t>
            </a:r>
          </a:p>
          <a:p>
            <a:pPr algn="r">
              <a:lnSpc>
                <a:spcPts val="1863"/>
              </a:lnSpc>
            </a:pPr>
            <a:r>
              <a:rPr lang="en-US" altLang="en-US" sz="1300" dirty="0">
                <a:latin typeface="Verdana" charset="0"/>
              </a:rPr>
              <a:t>Head of Digital Scholarship</a:t>
            </a:r>
          </a:p>
          <a:p>
            <a:pPr algn="r">
              <a:lnSpc>
                <a:spcPts val="1863"/>
              </a:lnSpc>
            </a:pPr>
            <a:r>
              <a:rPr lang="en-US" altLang="en-US" sz="1300" dirty="0">
                <a:latin typeface="Verdana" charset="0"/>
              </a:rPr>
              <a:t>Clemson University Libraries</a:t>
            </a:r>
          </a:p>
          <a:p>
            <a:pPr algn="r">
              <a:lnSpc>
                <a:spcPts val="1863"/>
              </a:lnSpc>
            </a:pPr>
            <a:r>
              <a:rPr lang="en-US" altLang="en-US" sz="1300" dirty="0" err="1">
                <a:latin typeface="Verdana" charset="0"/>
              </a:rPr>
              <a:t>awesole@clemson.edu</a:t>
            </a:r>
            <a:endParaRPr lang="en-US" altLang="en-US" sz="1300" dirty="0">
              <a:latin typeface="Verdana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1305" y="4114802"/>
            <a:ext cx="287020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1863"/>
              </a:lnSpc>
            </a:pPr>
            <a:r>
              <a:rPr lang="en-US" altLang="en-US" sz="1300" dirty="0" smtClean="0">
                <a:latin typeface="Verdana" charset="0"/>
              </a:rPr>
              <a:t>Megan Sheffield </a:t>
            </a:r>
            <a:endParaRPr lang="en-US" altLang="en-US" sz="1300" dirty="0">
              <a:latin typeface="Verdana" charset="0"/>
            </a:endParaRPr>
          </a:p>
          <a:p>
            <a:pPr>
              <a:lnSpc>
                <a:spcPts val="1863"/>
              </a:lnSpc>
            </a:pPr>
            <a:r>
              <a:rPr lang="en-US" altLang="en-US" sz="1300" dirty="0" smtClean="0">
                <a:latin typeface="Verdana" charset="0"/>
              </a:rPr>
              <a:t>E-Science Librarian</a:t>
            </a:r>
            <a:endParaRPr lang="en-US" altLang="en-US" sz="1300" dirty="0">
              <a:latin typeface="Verdana" charset="0"/>
            </a:endParaRPr>
          </a:p>
          <a:p>
            <a:pPr>
              <a:lnSpc>
                <a:spcPts val="1863"/>
              </a:lnSpc>
            </a:pPr>
            <a:r>
              <a:rPr lang="en-US" altLang="en-US" sz="1300" dirty="0">
                <a:latin typeface="Verdana" charset="0"/>
              </a:rPr>
              <a:t>Clemson University Libraries</a:t>
            </a:r>
          </a:p>
          <a:p>
            <a:pPr>
              <a:lnSpc>
                <a:spcPts val="1863"/>
              </a:lnSpc>
            </a:pPr>
            <a:r>
              <a:rPr lang="en-US" altLang="en-US" sz="1300" dirty="0" err="1" smtClean="0">
                <a:latin typeface="Verdana" charset="0"/>
              </a:rPr>
              <a:t>msheff@clemson.edu</a:t>
            </a:r>
            <a:endParaRPr lang="en-US" altLang="en-US" sz="13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0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3212"/>
            <a:ext cx="7886700" cy="1325563"/>
          </a:xfrm>
        </p:spPr>
        <p:txBody>
          <a:bodyPr/>
          <a:lstStyle/>
          <a:p>
            <a:r>
              <a:rPr lang="en-US" dirty="0"/>
              <a:t>What is your primary role?</a:t>
            </a:r>
          </a:p>
        </p:txBody>
      </p:sp>
      <p:pic>
        <p:nvPicPr>
          <p:cNvPr id="6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938" y="2284333"/>
            <a:ext cx="6379192" cy="3986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3314" y="2168665"/>
            <a:ext cx="36763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Response                            Percentage</a:t>
            </a:r>
          </a:p>
          <a:p>
            <a:endParaRPr lang="en-US" dirty="0"/>
          </a:p>
          <a:p>
            <a:r>
              <a:rPr lang="en-US" dirty="0" smtClean="0"/>
              <a:t>Undergraduate Student	11.72%</a:t>
            </a:r>
          </a:p>
          <a:p>
            <a:r>
              <a:rPr lang="en-US" dirty="0" smtClean="0"/>
              <a:t>Graduate/Doctoral Student    26.56%</a:t>
            </a:r>
          </a:p>
          <a:p>
            <a:r>
              <a:rPr lang="en-US" dirty="0" smtClean="0"/>
              <a:t>Faculty Member                       10.94%</a:t>
            </a:r>
          </a:p>
          <a:p>
            <a:r>
              <a:rPr lang="en-US" dirty="0" smtClean="0"/>
              <a:t>K-12 student/teacher	3.91%</a:t>
            </a:r>
          </a:p>
          <a:p>
            <a:r>
              <a:rPr lang="en-US" dirty="0" smtClean="0"/>
              <a:t>Government/Nonprofit           8.59%</a:t>
            </a:r>
          </a:p>
          <a:p>
            <a:r>
              <a:rPr lang="en-US" dirty="0" smtClean="0"/>
              <a:t>employee</a:t>
            </a:r>
          </a:p>
          <a:p>
            <a:r>
              <a:rPr lang="en-US" dirty="0" smtClean="0"/>
              <a:t>Interested Citizen		38.28%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19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98611"/>
            <a:ext cx="92815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+mj-lt"/>
              </a:rPr>
              <a:t>What best describes the reason you are downloading this thesis/dissertation?</a:t>
            </a:r>
            <a:endParaRPr lang="en-US" sz="4400" dirty="0">
              <a:latin typeface="+mj-lt"/>
            </a:endParaRPr>
          </a:p>
        </p:txBody>
      </p:sp>
      <p:pic>
        <p:nvPicPr>
          <p:cNvPr id="5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938" y="2098216"/>
            <a:ext cx="5356358" cy="33477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3296" y="2098216"/>
            <a:ext cx="341033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Response                        Percentage </a:t>
            </a:r>
          </a:p>
          <a:p>
            <a:endParaRPr lang="en-US" dirty="0"/>
          </a:p>
          <a:p>
            <a:r>
              <a:rPr lang="en-US" sz="1400" dirty="0" smtClean="0"/>
              <a:t>This material is important               50.83%</a:t>
            </a:r>
          </a:p>
          <a:p>
            <a:r>
              <a:rPr lang="en-US" sz="1400" dirty="0" smtClean="0"/>
              <a:t>to my research</a:t>
            </a:r>
          </a:p>
          <a:p>
            <a:r>
              <a:rPr lang="en-US" sz="1400" dirty="0" smtClean="0"/>
              <a:t>This material is freely available      3.33%</a:t>
            </a:r>
            <a:endParaRPr lang="en-US" sz="1400" dirty="0"/>
          </a:p>
          <a:p>
            <a:r>
              <a:rPr lang="en-US" sz="1400" dirty="0" smtClean="0"/>
              <a:t>The bibliographies are valuable     0.00%</a:t>
            </a:r>
          </a:p>
          <a:p>
            <a:r>
              <a:rPr lang="en-US" sz="1400" dirty="0" smtClean="0"/>
              <a:t>I am the author/                                5.83%</a:t>
            </a:r>
          </a:p>
          <a:p>
            <a:r>
              <a:rPr lang="en-US" sz="1400" dirty="0" smtClean="0"/>
              <a:t>related to the author</a:t>
            </a:r>
          </a:p>
          <a:p>
            <a:r>
              <a:rPr lang="en-US" sz="1400" dirty="0" smtClean="0"/>
              <a:t>I am generally interested                 28.33%</a:t>
            </a:r>
          </a:p>
          <a:p>
            <a:r>
              <a:rPr lang="en-US" sz="1400" dirty="0" smtClean="0"/>
              <a:t>Other                                                   11.67%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928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Prior to downloading this work, were you aware that it was a thesis/dissertation?</a:t>
            </a:r>
          </a:p>
        </p:txBody>
      </p:sp>
      <p:pic>
        <p:nvPicPr>
          <p:cNvPr id="4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428" y="2343000"/>
            <a:ext cx="5743542" cy="35897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45630" y="2525484"/>
            <a:ext cx="2950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Response           Percentage</a:t>
            </a:r>
          </a:p>
          <a:p>
            <a:endParaRPr lang="en-US" dirty="0" smtClean="0"/>
          </a:p>
          <a:p>
            <a:r>
              <a:rPr lang="en-US" dirty="0" smtClean="0"/>
              <a:t>Yes                           63.25%</a:t>
            </a:r>
          </a:p>
          <a:p>
            <a:r>
              <a:rPr lang="en-US" dirty="0" smtClean="0"/>
              <a:t>No                           36.75%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78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frequently do you use theses/dissertations in your research?</a:t>
            </a:r>
          </a:p>
        </p:txBody>
      </p:sp>
      <p:pic>
        <p:nvPicPr>
          <p:cNvPr id="4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543" y="2299457"/>
            <a:ext cx="5935131" cy="3709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29" y="2307770"/>
            <a:ext cx="32221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                 Percentage</a:t>
            </a:r>
          </a:p>
          <a:p>
            <a:endParaRPr lang="en-US" dirty="0"/>
          </a:p>
          <a:p>
            <a:r>
              <a:rPr lang="en-US" dirty="0" smtClean="0"/>
              <a:t>Never                            9.32%</a:t>
            </a:r>
          </a:p>
          <a:p>
            <a:r>
              <a:rPr lang="en-US" dirty="0" smtClean="0"/>
              <a:t>Rarely                           26.27%</a:t>
            </a:r>
          </a:p>
          <a:p>
            <a:r>
              <a:rPr lang="en-US" dirty="0" smtClean="0"/>
              <a:t>Sometimes                  37.29%</a:t>
            </a:r>
          </a:p>
          <a:p>
            <a:r>
              <a:rPr lang="en-US" dirty="0" smtClean="0"/>
              <a:t>Often                            23.73%</a:t>
            </a:r>
          </a:p>
          <a:p>
            <a:r>
              <a:rPr lang="en-US" dirty="0" smtClean="0"/>
              <a:t>All of the Time            3.39%</a:t>
            </a:r>
          </a:p>
        </p:txBody>
      </p:sp>
    </p:spTree>
    <p:extLst>
      <p:ext uri="{BB962C8B-B14F-4D97-AF65-F5344CB8AC3E}">
        <p14:creationId xmlns:p14="http://schemas.microsoft.com/office/powerpoint/2010/main" val="1220503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28752"/>
              </p:ext>
            </p:extLst>
          </p:nvPr>
        </p:nvGraphicFramePr>
        <p:xfrm>
          <a:off x="111806" y="1349374"/>
          <a:ext cx="6873874" cy="537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6" y="23811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Country of Origin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0362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we continue to develop data management services and infrastructure, we must do so in ways that ensure accessibility for </a:t>
            </a:r>
            <a:r>
              <a:rPr lang="en-US" b="1" dirty="0" smtClean="0"/>
              <a:t>all</a:t>
            </a:r>
            <a:r>
              <a:rPr lang="en-US" dirty="0" smtClean="0"/>
              <a:t> of our end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"/>
          <p:cNvSpPr txBox="1">
            <a:spLocks noChangeArrowheads="1"/>
          </p:cNvSpPr>
          <p:nvPr/>
        </p:nvSpPr>
        <p:spPr bwMode="auto">
          <a:xfrm>
            <a:off x="381000" y="620712"/>
            <a:ext cx="253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b="1">
                <a:solidFill>
                  <a:srgbClr val="562E19"/>
                </a:solidFill>
                <a:latin typeface="Arial" charset="0"/>
              </a:rPr>
              <a:t>Clemson at a Glance:</a:t>
            </a: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90600"/>
            <a:ext cx="34036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762000" y="1175544"/>
            <a:ext cx="3097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Land Grant institution for SC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762000" y="1712686"/>
            <a:ext cx="3894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Science and Engineering orientation</a:t>
            </a: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762000" y="2264229"/>
            <a:ext cx="33778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Enrollment of nearly </a:t>
            </a:r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23,000</a:t>
            </a:r>
            <a:r>
              <a:rPr lang="en-US" sz="1800" dirty="0">
                <a:solidFill>
                  <a:srgbClr val="562E19"/>
                </a:solidFill>
                <a:latin typeface="Arial" charset="0"/>
              </a:rPr>
              <a:t>:</a:t>
            </a:r>
          </a:p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	</a:t>
            </a:r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18,000 </a:t>
            </a:r>
            <a:r>
              <a:rPr lang="en-US" sz="1800" dirty="0">
                <a:solidFill>
                  <a:srgbClr val="562E19"/>
                </a:solidFill>
                <a:latin typeface="Arial" charset="0"/>
              </a:rPr>
              <a:t>undergraduate</a:t>
            </a:r>
          </a:p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	 5,000 graduate	</a:t>
            </a:r>
          </a:p>
        </p:txBody>
      </p:sp>
      <p:sp>
        <p:nvSpPr>
          <p:cNvPr id="49159" name="TextBox 9"/>
          <p:cNvSpPr txBox="1">
            <a:spLocks noChangeArrowheads="1"/>
          </p:cNvSpPr>
          <p:nvPr/>
        </p:nvSpPr>
        <p:spPr bwMode="auto">
          <a:xfrm>
            <a:off x="381000" y="4292600"/>
            <a:ext cx="317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b="1" dirty="0">
                <a:solidFill>
                  <a:srgbClr val="562E19"/>
                </a:solidFill>
                <a:latin typeface="Arial" charset="0"/>
              </a:rPr>
              <a:t>Cooper Library at a glance:</a:t>
            </a:r>
          </a:p>
        </p:txBody>
      </p:sp>
      <p:sp>
        <p:nvSpPr>
          <p:cNvPr id="49160" name="TextBox 10"/>
          <p:cNvSpPr txBox="1">
            <a:spLocks noChangeArrowheads="1"/>
          </p:cNvSpPr>
          <p:nvPr/>
        </p:nvSpPr>
        <p:spPr bwMode="auto">
          <a:xfrm>
            <a:off x="762000" y="4749683"/>
            <a:ext cx="513903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28 Faculty</a:t>
            </a:r>
            <a:endParaRPr lang="en-US" sz="1800" dirty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endParaRPr lang="en-US" sz="1800" dirty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62 Staff</a:t>
            </a:r>
            <a:endParaRPr lang="en-US" sz="1800" dirty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endParaRPr lang="en-US" sz="1800" dirty="0" smtClean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76 student assistants </a:t>
            </a:r>
          </a:p>
          <a:p>
            <a:pPr defTabSz="914400" eaLnBrk="1" hangingPunct="1"/>
            <a:endParaRPr lang="en-US" sz="1800" dirty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Traditionally focused on outreach and instruction</a:t>
            </a:r>
          </a:p>
        </p:txBody>
      </p:sp>
    </p:spTree>
    <p:extLst>
      <p:ext uri="{BB962C8B-B14F-4D97-AF65-F5344CB8AC3E}">
        <p14:creationId xmlns:p14="http://schemas.microsoft.com/office/powerpoint/2010/main" val="15310438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143"/>
            <a:ext cx="7772400" cy="78377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Data </a:t>
            </a:r>
            <a:r>
              <a:rPr lang="en-US" sz="3600" smtClean="0"/>
              <a:t>Management Services at Clemson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68829" y="2079171"/>
            <a:ext cx="7520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2012: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Environmental </a:t>
            </a:r>
            <a:r>
              <a:rPr lang="en-US" dirty="0"/>
              <a:t>s</a:t>
            </a:r>
            <a:r>
              <a:rPr lang="en-US" dirty="0" smtClean="0"/>
              <a:t>can uncovered data management practices and needs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Development of </a:t>
            </a:r>
            <a:r>
              <a:rPr lang="en-US" dirty="0" err="1" smtClean="0"/>
              <a:t>LibGuide</a:t>
            </a:r>
            <a:r>
              <a:rPr lang="en-US" dirty="0" smtClean="0"/>
              <a:t>: http://</a:t>
            </a:r>
            <a:r>
              <a:rPr lang="en-US" dirty="0" err="1" smtClean="0"/>
              <a:t>libguides.clemson.edu</a:t>
            </a:r>
            <a:r>
              <a:rPr lang="en-US" dirty="0" smtClean="0"/>
              <a:t>/</a:t>
            </a:r>
            <a:r>
              <a:rPr lang="en-US" dirty="0" err="1" smtClean="0"/>
              <a:t>datamanagement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8829" y="3189513"/>
            <a:ext cx="71617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2013: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Hired E-Science </a:t>
            </a:r>
            <a:r>
              <a:rPr lang="en-US" dirty="0" smtClean="0"/>
              <a:t>Librarian &amp; Head of Digital Scholarship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Joined the U. California DMP Tool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Launched </a:t>
            </a:r>
            <a:r>
              <a:rPr lang="en-US" dirty="0" err="1" smtClean="0"/>
              <a:t>bepress</a:t>
            </a:r>
            <a:r>
              <a:rPr lang="en-US" dirty="0" smtClean="0"/>
              <a:t> Digital Commons institutional repository, </a:t>
            </a:r>
            <a:r>
              <a:rPr lang="en-US" dirty="0" err="1" smtClean="0"/>
              <a:t>TigerPrints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8829" y="4746171"/>
            <a:ext cx="7414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2014-Present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Formed CU Data management team (Libraries, Sponsored Programs, CCIT)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Conducted internal and external trainings on data management planning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Continued to develop Data Management </a:t>
            </a:r>
            <a:r>
              <a:rPr lang="en-US" dirty="0" err="1" smtClean="0"/>
              <a:t>Libguide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4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7774"/>
            <a:ext cx="7886700" cy="1325563"/>
          </a:xfrm>
        </p:spPr>
        <p:txBody>
          <a:bodyPr/>
          <a:lstStyle/>
          <a:p>
            <a:r>
              <a:rPr lang="en-US" dirty="0" smtClean="0"/>
              <a:t>Graduate students’ data </a:t>
            </a:r>
            <a:r>
              <a:rPr lang="en-US" dirty="0"/>
              <a:t>s</a:t>
            </a:r>
            <a:r>
              <a:rPr lang="en-US" dirty="0" smtClean="0"/>
              <a:t>haring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/>
          </p:cNvSpPr>
          <p:nvPr/>
        </p:nvSpPr>
        <p:spPr>
          <a:xfrm>
            <a:off x="457200" y="719142"/>
            <a:ext cx="8229600" cy="1234145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00"/>
                </a:solidFill>
              </a:rPr>
              <a:t>Largest amount of data for a single project?</a:t>
            </a:r>
            <a:endParaRPr lang="en-US" sz="36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39409919"/>
              </p:ext>
            </p:extLst>
          </p:nvPr>
        </p:nvGraphicFramePr>
        <p:xfrm>
          <a:off x="161935" y="1520627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15796" y="2878270"/>
            <a:ext cx="396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Response                  Percentage</a:t>
            </a:r>
          </a:p>
          <a:p>
            <a:endParaRPr lang="en-US" dirty="0"/>
          </a:p>
          <a:p>
            <a:r>
              <a:rPr lang="en-US" dirty="0" smtClean="0"/>
              <a:t>Less than 1GB	27%</a:t>
            </a:r>
            <a:endParaRPr lang="en-US" dirty="0" smtClean="0"/>
          </a:p>
          <a:p>
            <a:r>
              <a:rPr lang="en-US" dirty="0" smtClean="0"/>
              <a:t>1 GB to 100 GB	35%</a:t>
            </a:r>
            <a:endParaRPr lang="en-US" dirty="0" smtClean="0"/>
          </a:p>
          <a:p>
            <a:r>
              <a:rPr lang="en-US" dirty="0" smtClean="0"/>
              <a:t>100GB to 1 TB	11%</a:t>
            </a:r>
            <a:endParaRPr lang="en-US" dirty="0" smtClean="0"/>
          </a:p>
          <a:p>
            <a:r>
              <a:rPr lang="en-US" dirty="0" smtClean="0"/>
              <a:t>1 TB to 100 TB	6%</a:t>
            </a:r>
          </a:p>
          <a:p>
            <a:r>
              <a:rPr lang="en-US" dirty="0" smtClean="0"/>
              <a:t>100 TB to 1 PB	0%</a:t>
            </a:r>
          </a:p>
          <a:p>
            <a:r>
              <a:rPr lang="en-US" dirty="0" smtClean="0"/>
              <a:t>&gt;1 PB		0%		</a:t>
            </a:r>
          </a:p>
          <a:p>
            <a:r>
              <a:rPr lang="en-US" dirty="0" smtClean="0"/>
              <a:t>I don’t know	21%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115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451611" y="313533"/>
            <a:ext cx="8692389" cy="943108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00"/>
                </a:solidFill>
              </a:rPr>
              <a:t>Have you ever cited a data set in your research?</a:t>
            </a:r>
            <a:endParaRPr lang="en-US" sz="3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64253094"/>
              </p:ext>
            </p:extLst>
          </p:nvPr>
        </p:nvGraphicFramePr>
        <p:xfrm>
          <a:off x="533400" y="1397000"/>
          <a:ext cx="80010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77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25595" y="274638"/>
            <a:ext cx="8917231" cy="1143000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How do you make your data available?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20684693"/>
              </p:ext>
            </p:extLst>
          </p:nvPr>
        </p:nvGraphicFramePr>
        <p:xfrm>
          <a:off x="304800" y="11430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801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457200" y="274637"/>
            <a:ext cx="8229600" cy="1818875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What keeps graduate students from sharing their data?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812741745"/>
              </p:ext>
            </p:extLst>
          </p:nvPr>
        </p:nvGraphicFramePr>
        <p:xfrm>
          <a:off x="457200" y="2093512"/>
          <a:ext cx="8229600" cy="456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46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834" y="2428596"/>
            <a:ext cx="7886700" cy="1325563"/>
          </a:xfrm>
        </p:spPr>
        <p:txBody>
          <a:bodyPr/>
          <a:lstStyle/>
          <a:p>
            <a:r>
              <a:rPr lang="en-US" dirty="0" smtClean="0"/>
              <a:t>Remaining mindful of our end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14224</TotalTime>
  <Words>491</Words>
  <Application>Microsoft Macintosh PowerPoint</Application>
  <PresentationFormat>On-screen Show (4:3)</PresentationFormat>
  <Paragraphs>106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Data Management Services at Clemson</vt:lpstr>
      <vt:lpstr>Graduate students’ data sharing practices</vt:lpstr>
      <vt:lpstr>PowerPoint Presentation</vt:lpstr>
      <vt:lpstr>PowerPoint Presentation</vt:lpstr>
      <vt:lpstr>PowerPoint Presentation</vt:lpstr>
      <vt:lpstr>PowerPoint Presentation</vt:lpstr>
      <vt:lpstr>Remaining mindful of our end users</vt:lpstr>
      <vt:lpstr>What is your primary role?</vt:lpstr>
      <vt:lpstr>PowerPoint Presentation</vt:lpstr>
      <vt:lpstr>Prior to downloading this work, were you aware that it was a thesis/dissertation?</vt:lpstr>
      <vt:lpstr>How frequently do you use theses/dissertations in your research?</vt:lpstr>
      <vt:lpstr>Country of Origin</vt:lpstr>
      <vt:lpstr>Take Away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Megan Sheffield</cp:lastModifiedBy>
  <cp:revision>20</cp:revision>
  <dcterms:created xsi:type="dcterms:W3CDTF">2016-06-27T16:31:07Z</dcterms:created>
  <dcterms:modified xsi:type="dcterms:W3CDTF">2016-07-07T19:16:27Z</dcterms:modified>
</cp:coreProperties>
</file>